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3" autoAdjust="0"/>
  </p:normalViewPr>
  <p:slideViewPr>
    <p:cSldViewPr>
      <p:cViewPr varScale="1">
        <p:scale>
          <a:sx n="73" d="100"/>
          <a:sy n="73" d="100"/>
        </p:scale>
        <p:origin x="10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C9CC-1993-4F22-94BE-0E634287DF21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BD4A-3543-4EF4-94F7-1CA5C2CB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C9CC-1993-4F22-94BE-0E634287DF21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BD4A-3543-4EF4-94F7-1CA5C2CB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C9CC-1993-4F22-94BE-0E634287DF21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BD4A-3543-4EF4-94F7-1CA5C2CB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C9CC-1993-4F22-94BE-0E634287DF21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BD4A-3543-4EF4-94F7-1CA5C2CB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C9CC-1993-4F22-94BE-0E634287DF21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BD4A-3543-4EF4-94F7-1CA5C2CB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C9CC-1993-4F22-94BE-0E634287DF21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BD4A-3543-4EF4-94F7-1CA5C2CB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C9CC-1993-4F22-94BE-0E634287DF21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BD4A-3543-4EF4-94F7-1CA5C2CB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C9CC-1993-4F22-94BE-0E634287DF21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BD4A-3543-4EF4-94F7-1CA5C2CB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C9CC-1993-4F22-94BE-0E634287DF21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BD4A-3543-4EF4-94F7-1CA5C2CB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C9CC-1993-4F22-94BE-0E634287DF21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BD4A-3543-4EF4-94F7-1CA5C2CB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3C9CC-1993-4F22-94BE-0E634287DF21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4BD4A-3543-4EF4-94F7-1CA5C2CB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3C9CC-1993-4F22-94BE-0E634287DF21}" type="datetimeFigureOut">
              <a:rPr lang="en-US" smtClean="0"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4BD4A-3543-4EF4-94F7-1CA5C2CB7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27175"/>
          </a:xfr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Thesis Statement and</a:t>
            </a:r>
            <a:br>
              <a:rPr lang="en-US" dirty="0" smtClean="0"/>
            </a:br>
            <a:r>
              <a:rPr lang="en-US" dirty="0" smtClean="0"/>
              <a:t>Research Paper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Tuesday, 3 March 2020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English 12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Research Paper Unit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299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ln w="571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en-US" dirty="0" smtClean="0"/>
              <a:t>Body Paragraph  </a:t>
            </a:r>
            <a:r>
              <a:rPr lang="en-US" altLang="en-US" dirty="0"/>
              <a:t>#1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7"/>
            <a:ext cx="8229600" cy="4525963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en-US" dirty="0"/>
              <a:t>DEFINE THE ISSUE</a:t>
            </a:r>
          </a:p>
          <a:p>
            <a:pPr lvl="1"/>
            <a:r>
              <a:rPr lang="en-US" altLang="en-US" dirty="0"/>
              <a:t>Different people may define the same issue in different ways. </a:t>
            </a:r>
          </a:p>
          <a:p>
            <a:pPr lvl="1"/>
            <a:r>
              <a:rPr lang="en-US" altLang="en-US" dirty="0"/>
              <a:t>Some readers may not have an accurate definition at all. </a:t>
            </a:r>
          </a:p>
          <a:p>
            <a:pPr lvl="1"/>
            <a:r>
              <a:rPr lang="en-US" altLang="en-US" dirty="0"/>
              <a:t>A clear statement of what is at stake in the issue, as you see it, is a crucial first step towards bringing readers over to your view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7267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ln w="381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en-US" dirty="0" smtClean="0"/>
              <a:t>Body Paragraph #2</a:t>
            </a:r>
            <a:endParaRPr lang="en-US" altLang="en-US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en-US" dirty="0"/>
              <a:t>STATE AND SUPPORT YOUR POSITION</a:t>
            </a:r>
          </a:p>
          <a:p>
            <a:pPr lvl="1"/>
            <a:r>
              <a:rPr lang="en-US" altLang="en-US" dirty="0"/>
              <a:t>Use the research to provide factual information to support your viewpoint</a:t>
            </a:r>
          </a:p>
          <a:p>
            <a:pPr lvl="1"/>
            <a:r>
              <a:rPr lang="en-US" altLang="en-US" dirty="0"/>
              <a:t>Use the opinion of experts in the field</a:t>
            </a:r>
          </a:p>
        </p:txBody>
      </p:sp>
    </p:spTree>
    <p:extLst>
      <p:ext uri="{BB962C8B-B14F-4D97-AF65-F5344CB8AC3E}">
        <p14:creationId xmlns:p14="http://schemas.microsoft.com/office/powerpoint/2010/main" val="3911873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ln w="57150">
            <a:solidFill>
              <a:srgbClr val="7030A0"/>
            </a:solidFill>
          </a:ln>
        </p:spPr>
        <p:txBody>
          <a:bodyPr/>
          <a:lstStyle/>
          <a:p>
            <a:r>
              <a:rPr lang="en-US" altLang="en-US" dirty="0" smtClean="0"/>
              <a:t>Body Paragraph #3</a:t>
            </a:r>
            <a:endParaRPr lang="en-US" alt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en-US" dirty="0"/>
              <a:t>NOTE THE ARGUMENTS OF THE OTHER SIDE</a:t>
            </a:r>
          </a:p>
          <a:p>
            <a:pPr lvl="1"/>
            <a:r>
              <a:rPr lang="en-US" altLang="en-US" dirty="0" smtClean="0"/>
              <a:t>What do experts </a:t>
            </a:r>
            <a:r>
              <a:rPr lang="en-US" altLang="en-US" dirty="0"/>
              <a:t>and others on the other side of the issue have to </a:t>
            </a:r>
            <a:r>
              <a:rPr lang="en-US" altLang="en-US" dirty="0" smtClean="0"/>
              <a:t>say?</a:t>
            </a:r>
          </a:p>
          <a:p>
            <a:pPr lvl="1"/>
            <a:r>
              <a:rPr lang="en-US" altLang="en-US" dirty="0" smtClean="0"/>
              <a:t>What is their evidence to support their opinion?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650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ln w="57150">
            <a:solidFill>
              <a:srgbClr val="7030A0"/>
            </a:solidFill>
          </a:ln>
        </p:spPr>
        <p:txBody>
          <a:bodyPr/>
          <a:lstStyle/>
          <a:p>
            <a:r>
              <a:rPr lang="en-US" altLang="en-US" dirty="0" smtClean="0"/>
              <a:t>Body Paragraph #4</a:t>
            </a:r>
            <a:endParaRPr lang="en-US" alt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en-US" dirty="0"/>
              <a:t>PRESENT YOUR COUNTER-ARGUMENTS</a:t>
            </a:r>
          </a:p>
          <a:p>
            <a:pPr lvl="1"/>
            <a:r>
              <a:rPr lang="en-US" altLang="en-US" dirty="0"/>
              <a:t>Use this paragraph to respond to the oppositions viewpoint</a:t>
            </a:r>
          </a:p>
          <a:p>
            <a:pPr lvl="1"/>
            <a:r>
              <a:rPr lang="en-US" altLang="en-US" dirty="0"/>
              <a:t>Address each point and give reasons why your viewpoint is better</a:t>
            </a:r>
          </a:p>
          <a:p>
            <a:pPr lvl="2"/>
            <a:r>
              <a:rPr lang="en-US" altLang="en-US" dirty="0"/>
              <a:t>You can use comparison/contrast or cause and effect to emphasize your opinions</a:t>
            </a:r>
          </a:p>
        </p:txBody>
      </p:sp>
    </p:spTree>
    <p:extLst>
      <p:ext uri="{BB962C8B-B14F-4D97-AF65-F5344CB8AC3E}">
        <p14:creationId xmlns:p14="http://schemas.microsoft.com/office/powerpoint/2010/main" val="3378203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ln w="57150">
            <a:solidFill>
              <a:srgbClr val="7030A0"/>
            </a:solidFill>
          </a:ln>
        </p:spPr>
        <p:txBody>
          <a:bodyPr/>
          <a:lstStyle/>
          <a:p>
            <a:r>
              <a:rPr lang="en-US" dirty="0" smtClean="0"/>
              <a:t>Back to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754563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/>
              <a:t>All of your notes and sources are </a:t>
            </a:r>
            <a:r>
              <a:rPr lang="en-US" dirty="0" smtClean="0"/>
              <a:t>due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Friday, 24 February 2017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dirty="0"/>
              <a:t>Make sure you are getting enough information on both sides of the issue.</a:t>
            </a:r>
          </a:p>
          <a:p>
            <a:r>
              <a:rPr lang="en-US" dirty="0"/>
              <a:t>Focus on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FACTS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. </a:t>
            </a:r>
          </a:p>
          <a:p>
            <a:r>
              <a:rPr lang="en-US" dirty="0"/>
              <a:t>Opinions are okay, as long as they are backed by facts or are the opinions of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EXPERTS</a:t>
            </a:r>
            <a:r>
              <a:rPr lang="en-US" dirty="0"/>
              <a:t>.</a:t>
            </a:r>
          </a:p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DO NOT USE</a:t>
            </a:r>
            <a:r>
              <a:rPr lang="en-US" dirty="0"/>
              <a:t>: Wiki, Ask, Answers, Debate.org, or similar sites that allow anyone to post </a:t>
            </a:r>
            <a:r>
              <a:rPr lang="en-US" dirty="0" smtClean="0"/>
              <a:t>his or her </a:t>
            </a:r>
            <a:r>
              <a:rPr lang="en-US" dirty="0"/>
              <a:t>opinion or answer questions. </a:t>
            </a:r>
          </a:p>
          <a:p>
            <a:pPr lvl="1"/>
            <a:r>
              <a:rPr lang="en-US" dirty="0"/>
              <a:t>Also, do not use comments section of credible </a:t>
            </a:r>
            <a:r>
              <a:rPr lang="en-US" dirty="0" smtClean="0"/>
              <a:t>sites</a:t>
            </a:r>
          </a:p>
          <a:p>
            <a:pPr lvl="1"/>
            <a:r>
              <a:rPr lang="en-US" dirty="0" smtClean="0"/>
              <a:t>For Blogs, make sure you can verify the credentials of the author.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480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Do Now				</a:t>
            </a:r>
            <a:r>
              <a:rPr lang="en-US" dirty="0" smtClean="0"/>
              <a:t>3-3-20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mtClean="0"/>
              <a:t>Look </a:t>
            </a:r>
            <a:r>
              <a:rPr lang="en-US" dirty="0"/>
              <a:t>through your notes so far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Count </a:t>
            </a:r>
            <a:r>
              <a:rPr lang="en-US" dirty="0"/>
              <a:t>up how many notes you have that are FOR the issue and how many AGAINST.</a:t>
            </a:r>
          </a:p>
        </p:txBody>
      </p:sp>
    </p:spTree>
    <p:extLst>
      <p:ext uri="{BB962C8B-B14F-4D97-AF65-F5344CB8AC3E}">
        <p14:creationId xmlns:p14="http://schemas.microsoft.com/office/powerpoint/2010/main" val="1613936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can introduce precise claims about substantive topics.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can distinguish claims from opposing claims on a substantive topic.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can create and use an organizational pattern that establishes relationships among claims, counterclaims, reasons, and evidence.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61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ln w="571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Stand Should You Take?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How many FOR and how many AGAINST?</a:t>
            </a:r>
          </a:p>
          <a:p>
            <a:r>
              <a:rPr lang="en-US" dirty="0" smtClean="0"/>
              <a:t>The one with the higher number has the strongest argument.</a:t>
            </a:r>
          </a:p>
          <a:p>
            <a:pPr lvl="1"/>
            <a:r>
              <a:rPr lang="en-US" dirty="0" smtClean="0"/>
              <a:t>Does this match your stand?</a:t>
            </a:r>
          </a:p>
          <a:p>
            <a:pPr lvl="1"/>
            <a:r>
              <a:rPr lang="en-US" dirty="0" smtClean="0"/>
              <a:t>If not you have 2 options.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 smtClean="0"/>
              <a:t>Change your stand (this does not mean you have to change your beliefs).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800" dirty="0" smtClean="0"/>
              <a:t>Do additional research to make sure your argument is strong enough.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89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en-US" sz="4000" dirty="0"/>
              <a:t>What is a THESIS STATEMENT?</a:t>
            </a:r>
            <a:r>
              <a:rPr lang="en-US" altLang="en-US" sz="3200" dirty="0"/>
              <a:t>		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en-US" dirty="0"/>
              <a:t>Contains the main idea of a paper, essay, or report</a:t>
            </a:r>
          </a:p>
          <a:p>
            <a:r>
              <a:rPr lang="en-US" altLang="en-US" dirty="0"/>
              <a:t>Most often a single sentence</a:t>
            </a:r>
          </a:p>
          <a:p>
            <a:r>
              <a:rPr lang="en-US" altLang="en-US" dirty="0"/>
              <a:t>Focuses the topic and explains how it will be treated</a:t>
            </a:r>
          </a:p>
          <a:p>
            <a:r>
              <a:rPr lang="en-US" altLang="en-US" dirty="0"/>
              <a:t>May suggest an organizational pattern and indicate tone</a:t>
            </a:r>
          </a:p>
        </p:txBody>
      </p:sp>
    </p:spTree>
    <p:extLst>
      <p:ext uri="{BB962C8B-B14F-4D97-AF65-F5344CB8AC3E}">
        <p14:creationId xmlns:p14="http://schemas.microsoft.com/office/powerpoint/2010/main" val="377511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ln w="3810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en-US" dirty="0"/>
              <a:t>What will be my thesis statement?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en-US" dirty="0"/>
              <a:t>Take a look at your RESEARCH QUESTION</a:t>
            </a:r>
          </a:p>
          <a:p>
            <a:pPr lvl="1"/>
            <a:r>
              <a:rPr lang="en-US" altLang="en-US" dirty="0"/>
              <a:t>Is factory farming and effective way to supply the US with food?</a:t>
            </a:r>
          </a:p>
          <a:p>
            <a:pPr lvl="1"/>
            <a:r>
              <a:rPr lang="en-US" altLang="en-US" dirty="0"/>
              <a:t>Based on your beliefs and </a:t>
            </a:r>
            <a:r>
              <a:rPr lang="en-US" altLang="en-US" b="1" dirty="0"/>
              <a:t>research</a:t>
            </a:r>
            <a:r>
              <a:rPr lang="en-US" altLang="en-US" dirty="0"/>
              <a:t>, restate the question as a sentence indicating your stand on the issue.</a:t>
            </a:r>
          </a:p>
          <a:p>
            <a:pPr lvl="1"/>
            <a:r>
              <a:rPr lang="en-US" altLang="en-US" b="1" dirty="0"/>
              <a:t>Factory farming is not an effective way to supply the US with food.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2770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THESIS </a:t>
            </a:r>
            <a:r>
              <a:rPr lang="en-US" dirty="0"/>
              <a:t>STATEMENT WORKSHEET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3500" b="1" dirty="0" smtClean="0"/>
              <a:t>Staple this to your notes.</a:t>
            </a:r>
            <a:endParaRPr lang="en-US" sz="3500" b="1" dirty="0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7696200" cy="94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en-US" sz="2800" dirty="0"/>
              <a:t>My Research Question:</a:t>
            </a:r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103435" name="Text Box 11"/>
          <p:cNvSpPr txBox="1">
            <a:spLocks noChangeArrowheads="1"/>
          </p:cNvSpPr>
          <p:nvPr/>
        </p:nvSpPr>
        <p:spPr bwMode="auto">
          <a:xfrm>
            <a:off x="914400" y="2819400"/>
            <a:ext cx="7696200" cy="1169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/>
              <a:t>My Stance on the topic:</a:t>
            </a:r>
          </a:p>
          <a:p>
            <a:pPr>
              <a:spcBef>
                <a:spcPct val="50000"/>
              </a:spcBef>
            </a:pPr>
            <a:endParaRPr lang="en-US" altLang="en-US" sz="2800"/>
          </a:p>
        </p:txBody>
      </p: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914400" y="4114800"/>
            <a:ext cx="7696200" cy="116955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/>
              <a:t>My Thesis Statement (No first or second person</a:t>
            </a:r>
            <a:r>
              <a:rPr lang="en-US" altLang="en-US" sz="2800" dirty="0" smtClean="0"/>
              <a:t>):</a:t>
            </a:r>
          </a:p>
          <a:p>
            <a:pPr>
              <a:spcBef>
                <a:spcPct val="50000"/>
              </a:spcBef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0881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ln w="5715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en-US" altLang="en-US" sz="5400" dirty="0"/>
              <a:t>Remember - 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876800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en-US" dirty="0"/>
              <a:t>Your paper needs to state arguments on both sides of the issue</a:t>
            </a:r>
          </a:p>
          <a:p>
            <a:r>
              <a:rPr lang="en-US" altLang="en-US" dirty="0"/>
              <a:t>No matter what your stance, you need to present the opposition’s arguments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4876800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en-US" dirty="0"/>
              <a:t>The purpose is to persuade the reader to agree with your position on the issue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81400"/>
            <a:ext cx="356476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7602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ln w="571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6 Paragraph Essay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830763"/>
          </a:xfr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Body Paragraph #1 – Define the issue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Body Paragraph #2 - State your position and Support your position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Body Paragraph #3 - Note </a:t>
            </a:r>
            <a:r>
              <a:rPr lang="en-US" dirty="0"/>
              <a:t>the arguments of the other side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Body Paragraph #4 - Present </a:t>
            </a:r>
            <a:r>
              <a:rPr lang="en-US" dirty="0"/>
              <a:t>your </a:t>
            </a:r>
            <a:r>
              <a:rPr lang="en-US" dirty="0" smtClean="0"/>
              <a:t>counter-arguments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Conclusion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00962"/>
      </p:ext>
    </p:extLst>
  </p:cSld>
  <p:clrMapOvr>
    <a:masterClrMapping/>
  </p:clrMapOvr>
</p:sld>
</file>

<file path=ppt/theme/theme1.xml><?xml version="1.0" encoding="utf-8"?>
<a:theme xmlns:a="http://schemas.openxmlformats.org/drawingml/2006/main" name="background_7680587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4C2C2"/>
      </a:accent1>
      <a:accent2>
        <a:srgbClr val="C9FFE5"/>
      </a:accent2>
      <a:accent3>
        <a:srgbClr val="C9FFE5"/>
      </a:accent3>
      <a:accent4>
        <a:srgbClr val="BCD4E6"/>
      </a:accent4>
      <a:accent5>
        <a:srgbClr val="EFDECD"/>
      </a:accent5>
      <a:accent6>
        <a:srgbClr val="FFBCD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background_76805878</Template>
  <TotalTime>534</TotalTime>
  <Words>597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background_76805878</vt:lpstr>
      <vt:lpstr>Thesis Statement and Research Paper Structure</vt:lpstr>
      <vt:lpstr>Do Now    3-3-20</vt:lpstr>
      <vt:lpstr>Today’s Objectives</vt:lpstr>
      <vt:lpstr>What Stand Should You Take?</vt:lpstr>
      <vt:lpstr>What is a THESIS STATEMENT?  </vt:lpstr>
      <vt:lpstr>What will be my thesis statement?</vt:lpstr>
      <vt:lpstr> THESIS STATEMENT WORKSHEET </vt:lpstr>
      <vt:lpstr>Remember - </vt:lpstr>
      <vt:lpstr>6 Paragraph Essay</vt:lpstr>
      <vt:lpstr>Body Paragraph  #1</vt:lpstr>
      <vt:lpstr>Body Paragraph #2</vt:lpstr>
      <vt:lpstr>Body Paragraph #3</vt:lpstr>
      <vt:lpstr>Body Paragraph #4</vt:lpstr>
      <vt:lpstr>Back to Research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Paper Structure</dc:title>
  <dc:creator>kcorbett</dc:creator>
  <cp:lastModifiedBy>kcorbett</cp:lastModifiedBy>
  <cp:revision>19</cp:revision>
  <dcterms:created xsi:type="dcterms:W3CDTF">2016-05-23T13:57:15Z</dcterms:created>
  <dcterms:modified xsi:type="dcterms:W3CDTF">2020-03-03T18:23:48Z</dcterms:modified>
</cp:coreProperties>
</file>