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9" r:id="rId4"/>
    <p:sldId id="257" r:id="rId5"/>
    <p:sldId id="261" r:id="rId6"/>
    <p:sldId id="262" r:id="rId7"/>
    <p:sldId id="260" r:id="rId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5" y="3861048"/>
            <a:ext cx="5442587" cy="216024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04056" y="5239139"/>
            <a:ext cx="4788024" cy="646331"/>
          </a:xfrm>
          <a:prstGeom prst="rect">
            <a:avLst/>
          </a:prstGeom>
          <a:noFill/>
        </p:spPr>
        <p:txBody>
          <a:bodyPr wrap="square">
            <a:spAutoFit/>
          </a:bodyPr>
          <a:lstStyle/>
          <a:p>
            <a:pPr fontAlgn="auto">
              <a:spcBef>
                <a:spcPts val="0"/>
              </a:spcBef>
              <a:spcAft>
                <a:spcPts val="0"/>
              </a:spcAft>
              <a:defRPr/>
            </a:pPr>
            <a:r>
              <a:rPr kumimoji="0" lang="en-US" altLang="ko-KR" sz="1200" b="1" dirty="0" smtClean="0">
                <a:solidFill>
                  <a:schemeClr val="tx1">
                    <a:lumMod val="75000"/>
                    <a:lumOff val="25000"/>
                  </a:schemeClr>
                </a:solidFill>
                <a:latin typeface="Arial" pitchFamily="34" charset="0"/>
                <a:cs typeface="Arial" pitchFamily="34" charset="0"/>
              </a:rPr>
              <a:t>Monday, 9 March 2020</a:t>
            </a:r>
          </a:p>
          <a:p>
            <a:pPr fontAlgn="auto">
              <a:spcBef>
                <a:spcPts val="0"/>
              </a:spcBef>
              <a:spcAft>
                <a:spcPts val="0"/>
              </a:spcAft>
              <a:defRPr/>
            </a:pPr>
            <a:r>
              <a:rPr lang="en-US" altLang="ko-KR" sz="1200" b="1" dirty="0" smtClean="0">
                <a:solidFill>
                  <a:schemeClr val="tx1">
                    <a:lumMod val="75000"/>
                    <a:lumOff val="25000"/>
                  </a:schemeClr>
                </a:solidFill>
                <a:latin typeface="Arial" pitchFamily="34" charset="0"/>
                <a:cs typeface="Arial" pitchFamily="34" charset="0"/>
              </a:rPr>
              <a:t>English 11</a:t>
            </a:r>
          </a:p>
          <a:p>
            <a:pPr fontAlgn="auto">
              <a:spcBef>
                <a:spcPts val="0"/>
              </a:spcBef>
              <a:spcAft>
                <a:spcPts val="0"/>
              </a:spcAft>
              <a:defRPr/>
            </a:pPr>
            <a:r>
              <a:rPr kumimoji="0" lang="en-US" altLang="ko-KR" sz="1200" b="1" dirty="0" smtClean="0">
                <a:solidFill>
                  <a:schemeClr val="tx1">
                    <a:lumMod val="75000"/>
                    <a:lumOff val="25000"/>
                  </a:schemeClr>
                </a:solidFill>
                <a:latin typeface="Arial" pitchFamily="34" charset="0"/>
                <a:cs typeface="Arial" pitchFamily="34" charset="0"/>
              </a:rPr>
              <a:t>Writing</a:t>
            </a:r>
            <a:endParaRPr kumimoji="0" lang="en-US"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504056" y="4087011"/>
            <a:ext cx="4788024" cy="1200329"/>
          </a:xfrm>
          <a:prstGeom prst="rect">
            <a:avLst/>
          </a:prstGeom>
          <a:noFill/>
          <a:ln w="9525">
            <a:noFill/>
            <a:miter lim="800000"/>
            <a:headEnd/>
            <a:tailEnd/>
          </a:ln>
        </p:spPr>
        <p:txBody>
          <a:bodyPr wrap="square">
            <a:spAutoFit/>
          </a:bodyPr>
          <a:lstStyle/>
          <a:p>
            <a:r>
              <a:rPr lang="en-US" altLang="ko-KR" sz="3600" b="1" dirty="0" smtClean="0">
                <a:solidFill>
                  <a:schemeClr val="tx1">
                    <a:lumMod val="75000"/>
                    <a:lumOff val="25000"/>
                  </a:schemeClr>
                </a:solidFill>
                <a:latin typeface="Arial" pitchFamily="34" charset="0"/>
                <a:ea typeface="맑은 고딕" pitchFamily="50" charset="-127"/>
                <a:cs typeface="Arial" pitchFamily="34" charset="0"/>
              </a:rPr>
              <a:t>Essay Outline and Thesis</a:t>
            </a:r>
            <a:endParaRPr lang="en-US" altLang="ko-KR" sz="3600" b="1" dirty="0" smtClean="0">
              <a:solidFill>
                <a:schemeClr val="tx1">
                  <a:lumMod val="75000"/>
                  <a:lumOff val="25000"/>
                </a:schemeClr>
              </a:solidFill>
              <a:latin typeface="Arial" pitchFamily="34" charset="0"/>
              <a:ea typeface="맑은 고딕" pitchFamily="50" charset="-127"/>
              <a:cs typeface="Arial" pitchFamily="34" charset="0"/>
            </a:endParaRPr>
          </a:p>
        </p:txBody>
      </p:sp>
      <p:sp>
        <p:nvSpPr>
          <p:cNvPr id="7" name="TextBox 6">
            <a:hlinkClick r:id="rId2"/>
          </p:cNvPr>
          <p:cNvSpPr txBox="1"/>
          <p:nvPr/>
        </p:nvSpPr>
        <p:spPr>
          <a:xfrm>
            <a:off x="504056" y="6610508"/>
            <a:ext cx="8633451" cy="215444"/>
          </a:xfrm>
          <a:prstGeom prst="rect">
            <a:avLst/>
          </a:prstGeom>
          <a:noFill/>
        </p:spPr>
        <p:txBody>
          <a:bodyPr wrap="square" rtlCol="0">
            <a:spAutoFit/>
          </a:bodyPr>
          <a:lstStyle/>
          <a:p>
            <a:r>
              <a:rPr lang="en-US" altLang="ko-KR" sz="800" dirty="0" smtClean="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grpSp>
        <p:nvGrpSpPr>
          <p:cNvPr id="14" name="Group 13"/>
          <p:cNvGrpSpPr/>
          <p:nvPr/>
        </p:nvGrpSpPr>
        <p:grpSpPr>
          <a:xfrm>
            <a:off x="7703764" y="302839"/>
            <a:ext cx="1110013" cy="272795"/>
            <a:chOff x="3275856" y="1242391"/>
            <a:chExt cx="1656184" cy="407020"/>
          </a:xfrm>
        </p:grpSpPr>
        <p:sp>
          <p:nvSpPr>
            <p:cNvPr id="15" name="Rounded Rectangle 14"/>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763688" y="343262"/>
            <a:ext cx="6933456" cy="1069514"/>
          </a:xfrm>
        </p:spPr>
        <p:txBody>
          <a:bodyPr/>
          <a:lstStyle/>
          <a:p>
            <a:r>
              <a:rPr lang="en-US" altLang="ko-KR" dirty="0" smtClean="0"/>
              <a:t> </a:t>
            </a:r>
            <a:r>
              <a:rPr lang="en-US" altLang="ko-KR" dirty="0" smtClean="0"/>
              <a:t>Do Now			3-9-20</a:t>
            </a:r>
            <a:endParaRPr lang="ko-KR" altLang="en-US" dirty="0"/>
          </a:p>
        </p:txBody>
      </p:sp>
      <p:sp>
        <p:nvSpPr>
          <p:cNvPr id="9" name="Content Placeholder 6"/>
          <p:cNvSpPr>
            <a:spLocks noGrp="1"/>
          </p:cNvSpPr>
          <p:nvPr>
            <p:ph idx="10"/>
          </p:nvPr>
        </p:nvSpPr>
        <p:spPr>
          <a:xfrm>
            <a:off x="1772392" y="1484784"/>
            <a:ext cx="6924752" cy="4968552"/>
          </a:xfrm>
        </p:spPr>
        <p:txBody>
          <a:bodyPr/>
          <a:lstStyle/>
          <a:p>
            <a:pPr marL="342900" indent="-342900">
              <a:buFont typeface="Arial" panose="020B0604020202020204" pitchFamily="34" charset="0"/>
              <a:buChar char="•"/>
            </a:pPr>
            <a:r>
              <a:rPr lang="en-US" altLang="ko-KR" sz="2400" dirty="0" smtClean="0">
                <a:latin typeface="Arial" pitchFamily="34" charset="0"/>
                <a:cs typeface="Arial" pitchFamily="34" charset="0"/>
              </a:rPr>
              <a:t>Turn </a:t>
            </a:r>
            <a:r>
              <a:rPr lang="en-US" altLang="ko-KR" sz="2400" dirty="0" smtClean="0"/>
              <a:t>the following </a:t>
            </a:r>
            <a:r>
              <a:rPr lang="en-US" altLang="ko-KR" sz="2400" b="1" dirty="0" smtClean="0"/>
              <a:t>fragments</a:t>
            </a:r>
            <a:r>
              <a:rPr lang="en-US" altLang="ko-KR" sz="2400" dirty="0" smtClean="0"/>
              <a:t> (incomplete sentences into grammatically correct sentences.</a:t>
            </a:r>
          </a:p>
          <a:p>
            <a:pPr marL="342900" indent="-342900">
              <a:buFont typeface="Arial" panose="020B0604020202020204" pitchFamily="34" charset="0"/>
              <a:buChar char="•"/>
            </a:pPr>
            <a:endParaRPr lang="en-US" altLang="ko-KR" sz="2400" dirty="0">
              <a:latin typeface="Arial" pitchFamily="34" charset="0"/>
              <a:cs typeface="Arial" pitchFamily="34" charset="0"/>
            </a:endParaRPr>
          </a:p>
          <a:p>
            <a:pPr marL="457200" indent="-457200">
              <a:buFont typeface="+mj-lt"/>
              <a:buAutoNum type="arabicPeriod"/>
            </a:pPr>
            <a:r>
              <a:rPr lang="en-US" altLang="ko-KR" sz="2400" dirty="0" smtClean="0"/>
              <a:t>The loud stereo that kept me up all night.</a:t>
            </a:r>
          </a:p>
          <a:p>
            <a:pPr marL="457200" indent="-457200">
              <a:buFont typeface="+mj-lt"/>
              <a:buAutoNum type="arabicPeriod"/>
            </a:pPr>
            <a:r>
              <a:rPr lang="en-US" altLang="ko-KR" sz="2400" dirty="0" smtClean="0">
                <a:latin typeface="Arial" pitchFamily="34" charset="0"/>
                <a:cs typeface="Arial" pitchFamily="34" charset="0"/>
              </a:rPr>
              <a:t>The gorgeous sunrise breaking on the horizon</a:t>
            </a:r>
          </a:p>
          <a:p>
            <a:pPr marL="457200" indent="-457200">
              <a:buFont typeface="+mj-lt"/>
              <a:buAutoNum type="arabicPeriod"/>
            </a:pPr>
            <a:r>
              <a:rPr lang="en-US" altLang="ko-KR" sz="2400" dirty="0" smtClean="0"/>
              <a:t>The obnoxious child only a mother could love.</a:t>
            </a:r>
          </a:p>
          <a:p>
            <a:pPr marL="457200" indent="-457200">
              <a:buFont typeface="+mj-lt"/>
              <a:buAutoNum type="arabicPeriod"/>
            </a:pPr>
            <a:r>
              <a:rPr lang="en-US" altLang="ko-KR" sz="2400" dirty="0" smtClean="0">
                <a:latin typeface="Arial" pitchFamily="34" charset="0"/>
                <a:cs typeface="Arial" pitchFamily="34" charset="0"/>
              </a:rPr>
              <a:t>Reading </a:t>
            </a:r>
            <a:r>
              <a:rPr lang="en-US" altLang="ko-KR" sz="2400" i="1" dirty="0" smtClean="0">
                <a:latin typeface="Arial" pitchFamily="34" charset="0"/>
                <a:cs typeface="Arial" pitchFamily="34" charset="0"/>
              </a:rPr>
              <a:t>The Great Gatsby</a:t>
            </a:r>
            <a:r>
              <a:rPr lang="en-US" altLang="ko-KR" sz="2400" dirty="0" smtClean="0">
                <a:latin typeface="Arial" pitchFamily="34" charset="0"/>
                <a:cs typeface="Arial" pitchFamily="34" charset="0"/>
              </a:rPr>
              <a:t> until dawn.</a:t>
            </a:r>
          </a:p>
          <a:p>
            <a:pPr marL="457200" indent="-457200">
              <a:buFont typeface="+mj-lt"/>
              <a:buAutoNum type="arabicPeriod"/>
            </a:pPr>
            <a:r>
              <a:rPr lang="en-US" altLang="ko-KR" sz="2400" dirty="0" smtClean="0"/>
              <a:t>While the mother stood outside waiting.</a:t>
            </a:r>
            <a:endParaRPr lang="ko-KR" altLang="en-US" sz="2400" dirty="0">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3262"/>
            <a:ext cx="8239944" cy="1069514"/>
          </a:xfrm>
        </p:spPr>
        <p:txBody>
          <a:bodyPr/>
          <a:lstStyle/>
          <a:p>
            <a:r>
              <a:rPr lang="en-US" altLang="ko-KR" dirty="0" smtClean="0"/>
              <a:t>Essay Outline</a:t>
            </a:r>
            <a:endParaRPr lang="ko-KR" altLang="en-US" dirty="0"/>
          </a:p>
        </p:txBody>
      </p:sp>
      <p:sp>
        <p:nvSpPr>
          <p:cNvPr id="8" name="Text Placeholder 2"/>
          <p:cNvSpPr txBox="1">
            <a:spLocks/>
          </p:cNvSpPr>
          <p:nvPr/>
        </p:nvSpPr>
        <p:spPr>
          <a:xfrm>
            <a:off x="3347864" y="1196752"/>
            <a:ext cx="5544616" cy="5445224"/>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solidFill>
                  <a:schemeClr val="tx1"/>
                </a:solidFill>
              </a:rPr>
              <a:t>Concentrate on the </a:t>
            </a:r>
            <a:r>
              <a:rPr lang="en-US" sz="2400" b="1" dirty="0" smtClean="0">
                <a:solidFill>
                  <a:schemeClr val="tx1"/>
                </a:solidFill>
              </a:rPr>
              <a:t>Body                   Paragraph </a:t>
            </a:r>
            <a:r>
              <a:rPr lang="en-US" sz="2400" dirty="0" smtClean="0">
                <a:solidFill>
                  <a:schemeClr val="tx1"/>
                </a:solidFill>
              </a:rPr>
              <a:t>and </a:t>
            </a:r>
            <a:r>
              <a:rPr lang="en-US" sz="2400" b="1" dirty="0" smtClean="0">
                <a:solidFill>
                  <a:schemeClr val="tx1"/>
                </a:solidFill>
              </a:rPr>
              <a:t>Thesis Statement  </a:t>
            </a:r>
            <a:r>
              <a:rPr lang="en-US" sz="2400" dirty="0" smtClean="0">
                <a:solidFill>
                  <a:schemeClr val="tx1"/>
                </a:solidFill>
              </a:rPr>
              <a:t>boxes today. </a:t>
            </a:r>
          </a:p>
          <a:p>
            <a:pPr lvl="1"/>
            <a:r>
              <a:rPr lang="en-US" sz="2400" dirty="0" smtClean="0"/>
              <a:t>We will talk about introduction, and conclusion tomorrow.</a:t>
            </a:r>
          </a:p>
          <a:p>
            <a:pPr marL="342900" indent="-342900">
              <a:buFont typeface="Arial" panose="020B0604020202020204" pitchFamily="34" charset="0"/>
              <a:buChar char="•"/>
            </a:pPr>
            <a:r>
              <a:rPr lang="en-US" sz="2400" dirty="0" smtClean="0">
                <a:solidFill>
                  <a:schemeClr val="tx1"/>
                </a:solidFill>
              </a:rPr>
              <a:t>You do not have to write complete    sentences, just write the information you are going to put in each body     paragraph.</a:t>
            </a:r>
          </a:p>
          <a:p>
            <a:pPr lvl="1" indent="0">
              <a:buNone/>
            </a:pPr>
            <a:r>
              <a:rPr lang="en-US" sz="2400" dirty="0" smtClean="0"/>
              <a:t>Use information from your For   the Defense handout.</a:t>
            </a:r>
            <a:endParaRPr lang="en-US" sz="2400" dirty="0" smtClean="0">
              <a:solidFill>
                <a:schemeClr val="tx1"/>
              </a:solidFill>
            </a:endParaRPr>
          </a:p>
          <a:p>
            <a:pPr marL="342900" indent="-342900">
              <a:buFont typeface="Arial" panose="020B0604020202020204" pitchFamily="34" charset="0"/>
              <a:buChar char="•"/>
            </a:pPr>
            <a:r>
              <a:rPr lang="en-US" sz="2400" dirty="0" smtClean="0">
                <a:solidFill>
                  <a:schemeClr val="tx1"/>
                </a:solidFill>
              </a:rPr>
              <a:t>Each body paragraph will focus on a reason for your opinion in regards to your topic.</a:t>
            </a:r>
          </a:p>
        </p:txBody>
      </p:sp>
      <p:pic>
        <p:nvPicPr>
          <p:cNvPr id="9" name="Picture 8"/>
          <p:cNvPicPr>
            <a:picLocks noChangeAspect="1"/>
          </p:cNvPicPr>
          <p:nvPr/>
        </p:nvPicPr>
        <p:blipFill rotWithShape="1">
          <a:blip r:embed="rId2"/>
          <a:srcRect l="22879" t="17150" r="57121" b="15614"/>
          <a:stretch/>
        </p:blipFill>
        <p:spPr>
          <a:xfrm>
            <a:off x="188846" y="1556792"/>
            <a:ext cx="3152527" cy="4033569"/>
          </a:xfrm>
          <a:prstGeom prst="rect">
            <a:avLst/>
          </a:prstGeom>
        </p:spPr>
      </p:pic>
      <p:sp>
        <p:nvSpPr>
          <p:cNvPr id="10" name="Oval 9"/>
          <p:cNvSpPr/>
          <p:nvPr/>
        </p:nvSpPr>
        <p:spPr>
          <a:xfrm>
            <a:off x="308657" y="3068960"/>
            <a:ext cx="2912903" cy="1670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657" y="2677108"/>
            <a:ext cx="2912903" cy="495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1254"/>
            <a:ext cx="8229600" cy="1069514"/>
          </a:xfrm>
        </p:spPr>
        <p:txBody>
          <a:bodyPr/>
          <a:lstStyle/>
          <a:p>
            <a:r>
              <a:rPr lang="en-US" dirty="0" smtClean="0"/>
              <a:t>Your Thesis </a:t>
            </a:r>
            <a:endParaRPr lang="en-US" dirty="0"/>
          </a:p>
        </p:txBody>
      </p:sp>
      <p:sp>
        <p:nvSpPr>
          <p:cNvPr id="4" name="Content Placeholder 3"/>
          <p:cNvSpPr>
            <a:spLocks noGrp="1"/>
          </p:cNvSpPr>
          <p:nvPr>
            <p:ph idx="10"/>
          </p:nvPr>
        </p:nvSpPr>
        <p:spPr>
          <a:xfrm>
            <a:off x="467544" y="1268760"/>
            <a:ext cx="8229600" cy="4752528"/>
          </a:xfrm>
        </p:spPr>
        <p:txBody>
          <a:bodyPr/>
          <a:lstStyle/>
          <a:p>
            <a:pPr marL="342900" indent="-342900">
              <a:buFont typeface="Arial" panose="020B0604020202020204" pitchFamily="34" charset="0"/>
              <a:buChar char="•"/>
            </a:pPr>
            <a:r>
              <a:rPr lang="en-US" sz="2400" dirty="0" smtClean="0"/>
              <a:t>State your opinion on your topic</a:t>
            </a:r>
          </a:p>
          <a:p>
            <a:pPr marL="342900" indent="-342900">
              <a:buFont typeface="Arial" panose="020B0604020202020204" pitchFamily="34" charset="0"/>
              <a:buChar char="•"/>
            </a:pPr>
            <a:r>
              <a:rPr lang="en-US" sz="2400" dirty="0" smtClean="0"/>
              <a:t>Mention your three reasons to support your opinion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Pet owners should spay and neuter their pets.</a:t>
            </a:r>
          </a:p>
          <a:p>
            <a:pPr marL="457200" indent="-457200">
              <a:buFont typeface="+mj-lt"/>
              <a:buAutoNum type="arabicPeriod"/>
            </a:pPr>
            <a:r>
              <a:rPr lang="en-US" sz="2400" dirty="0" smtClean="0"/>
              <a:t>Helps with overpopulation</a:t>
            </a:r>
          </a:p>
          <a:p>
            <a:pPr marL="457200" indent="-457200">
              <a:buFont typeface="+mj-lt"/>
              <a:buAutoNum type="arabicPeriod"/>
            </a:pPr>
            <a:r>
              <a:rPr lang="en-US" sz="2400" dirty="0" smtClean="0"/>
              <a:t>Healthier for the pet</a:t>
            </a:r>
          </a:p>
          <a:p>
            <a:pPr marL="457200" indent="-457200">
              <a:buFont typeface="+mj-lt"/>
              <a:buAutoNum type="arabicPeriod"/>
            </a:pPr>
            <a:r>
              <a:rPr lang="en-US" sz="2400" dirty="0" smtClean="0"/>
              <a:t>Curb undesirable behaviors.</a:t>
            </a:r>
          </a:p>
          <a:p>
            <a:pPr marL="457200" indent="-457200">
              <a:buFont typeface="+mj-lt"/>
              <a:buAutoNum type="arabicPeriod"/>
            </a:pPr>
            <a:endParaRPr lang="en-US" sz="2400" dirty="0"/>
          </a:p>
          <a:p>
            <a:pPr marL="457200" indent="-457200">
              <a:buFont typeface="Arial" panose="020B0604020202020204" pitchFamily="34" charset="0"/>
              <a:buChar char="•"/>
            </a:pPr>
            <a:r>
              <a:rPr lang="en-US" sz="2400" dirty="0" smtClean="0"/>
              <a:t>Pet owners need to have their animals spayed or       neutered because there is already an large unwanted pet population, it is healthier for the pet, and it can     curb undesirable behaviors.</a:t>
            </a:r>
          </a:p>
        </p:txBody>
      </p:sp>
    </p:spTree>
    <p:extLst>
      <p:ext uri="{BB962C8B-B14F-4D97-AF65-F5344CB8AC3E}">
        <p14:creationId xmlns:p14="http://schemas.microsoft.com/office/powerpoint/2010/main" val="9396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254"/>
            <a:ext cx="8229600" cy="1069514"/>
          </a:xfrm>
        </p:spPr>
        <p:txBody>
          <a:bodyPr/>
          <a:lstStyle/>
          <a:p>
            <a:r>
              <a:rPr lang="en-US" dirty="0" smtClean="0"/>
              <a:t>Body Paragraphs</a:t>
            </a:r>
            <a:endParaRPr lang="en-US" dirty="0"/>
          </a:p>
        </p:txBody>
      </p:sp>
      <p:sp>
        <p:nvSpPr>
          <p:cNvPr id="4" name="Content Placeholder 3"/>
          <p:cNvSpPr>
            <a:spLocks noGrp="1"/>
          </p:cNvSpPr>
          <p:nvPr>
            <p:ph idx="10"/>
          </p:nvPr>
        </p:nvSpPr>
        <p:spPr>
          <a:xfrm>
            <a:off x="179512" y="1484784"/>
            <a:ext cx="2736304" cy="4968552"/>
          </a:xfrm>
          <a:ln>
            <a:solidFill>
              <a:schemeClr val="tx1"/>
            </a:solidFill>
          </a:ln>
        </p:spPr>
        <p:txBody>
          <a:bodyPr/>
          <a:lstStyle/>
          <a:p>
            <a:pPr algn="ctr"/>
            <a:r>
              <a:rPr lang="en-US" b="1" dirty="0" smtClean="0"/>
              <a:t>Body Paragraph 1</a:t>
            </a:r>
          </a:p>
          <a:p>
            <a:pPr algn="ctr"/>
            <a:endParaRPr lang="en-US" b="1" dirty="0"/>
          </a:p>
          <a:p>
            <a:r>
              <a:rPr lang="en-US" b="1" dirty="0" smtClean="0"/>
              <a:t>Helps with overpopulation</a:t>
            </a:r>
          </a:p>
          <a:p>
            <a:endParaRPr lang="en-US" b="1" dirty="0"/>
          </a:p>
          <a:p>
            <a:pPr marL="285750" indent="-285750">
              <a:buFont typeface="Arial" panose="020B0604020202020204" pitchFamily="34" charset="0"/>
              <a:buChar char="•"/>
            </a:pPr>
            <a:r>
              <a:rPr lang="en-US" dirty="0" smtClean="0"/>
              <a:t>Shelters full of unwanted pets.</a:t>
            </a:r>
          </a:p>
          <a:p>
            <a:pPr marL="285750" indent="-285750">
              <a:buFont typeface="Arial" panose="020B0604020202020204" pitchFamily="34" charset="0"/>
              <a:buChar char="•"/>
            </a:pPr>
            <a:r>
              <a:rPr lang="en-US" dirty="0" smtClean="0"/>
              <a:t>A pair of cats and their    offspring can produce     over one hundred kittens with in a few years. </a:t>
            </a:r>
          </a:p>
          <a:p>
            <a:pPr marL="285750" indent="-285750">
              <a:buFont typeface="Arial" panose="020B0604020202020204" pitchFamily="34" charset="0"/>
              <a:buChar char="•"/>
            </a:pPr>
            <a:r>
              <a:rPr lang="en-US" dirty="0" smtClean="0"/>
              <a:t>Thousands of cats and  dogs unnecessarily        euthanized every year.</a:t>
            </a:r>
          </a:p>
          <a:p>
            <a:pPr marL="285750" indent="-285750">
              <a:buFont typeface="Arial" panose="020B0604020202020204" pitchFamily="34" charset="0"/>
              <a:buChar char="•"/>
            </a:pPr>
            <a:r>
              <a:rPr lang="en-US" dirty="0" smtClean="0"/>
              <a:t>Spaying and neutering male and female pets    eliminates the possibility    they will breed.</a:t>
            </a:r>
            <a:endParaRPr lang="en-US" dirty="0"/>
          </a:p>
        </p:txBody>
      </p:sp>
      <p:sp>
        <p:nvSpPr>
          <p:cNvPr id="5" name="Content Placeholder 3"/>
          <p:cNvSpPr>
            <a:spLocks noGrp="1"/>
          </p:cNvSpPr>
          <p:nvPr>
            <p:ph idx="10"/>
          </p:nvPr>
        </p:nvSpPr>
        <p:spPr>
          <a:xfrm>
            <a:off x="3203848" y="1484784"/>
            <a:ext cx="2736304" cy="4968552"/>
          </a:xfrm>
          <a:ln>
            <a:solidFill>
              <a:schemeClr val="tx1"/>
            </a:solidFill>
          </a:ln>
        </p:spPr>
        <p:txBody>
          <a:bodyPr/>
          <a:lstStyle/>
          <a:p>
            <a:pPr algn="ctr"/>
            <a:r>
              <a:rPr lang="en-US" b="1" dirty="0" smtClean="0"/>
              <a:t>Body Paragraph 2</a:t>
            </a:r>
          </a:p>
          <a:p>
            <a:pPr algn="ctr"/>
            <a:endParaRPr lang="en-US" b="1" dirty="0"/>
          </a:p>
          <a:p>
            <a:r>
              <a:rPr lang="en-US" b="1" dirty="0" smtClean="0"/>
              <a:t>Healthier for pet</a:t>
            </a:r>
          </a:p>
          <a:p>
            <a:endParaRPr lang="en-US" b="1" dirty="0"/>
          </a:p>
          <a:p>
            <a:pPr marL="285750" indent="-285750">
              <a:buFont typeface="Arial" panose="020B0604020202020204" pitchFamily="34" charset="0"/>
              <a:buChar char="•"/>
            </a:pPr>
            <a:r>
              <a:rPr lang="en-US" dirty="0" smtClean="0"/>
              <a:t>Eliminates possibility of many types of cancers.</a:t>
            </a:r>
          </a:p>
          <a:p>
            <a:pPr marL="285750" indent="-285750">
              <a:buFont typeface="Arial" panose="020B0604020202020204" pitchFamily="34" charset="0"/>
              <a:buChar char="•"/>
            </a:pPr>
            <a:r>
              <a:rPr lang="en-US" dirty="0" smtClean="0"/>
              <a:t>Cancers of the                reproductive organs are more likely to spread to other parts of the body.</a:t>
            </a:r>
          </a:p>
          <a:p>
            <a:pPr marL="285750" indent="-285750">
              <a:buFont typeface="Arial" panose="020B0604020202020204" pitchFamily="34" charset="0"/>
              <a:buChar char="•"/>
            </a:pPr>
            <a:r>
              <a:rPr lang="en-US" dirty="0" smtClean="0"/>
              <a:t>Other health conditions  related to reproductive   organs</a:t>
            </a:r>
          </a:p>
          <a:p>
            <a:pPr marL="285750" indent="-285750">
              <a:buFont typeface="Arial" panose="020B0604020202020204" pitchFamily="34" charset="0"/>
              <a:buChar char="•"/>
            </a:pPr>
            <a:r>
              <a:rPr lang="en-US" dirty="0" smtClean="0"/>
              <a:t>Infections</a:t>
            </a:r>
          </a:p>
        </p:txBody>
      </p:sp>
      <p:sp>
        <p:nvSpPr>
          <p:cNvPr id="6" name="Content Placeholder 3"/>
          <p:cNvSpPr>
            <a:spLocks noGrp="1"/>
          </p:cNvSpPr>
          <p:nvPr>
            <p:ph idx="10"/>
          </p:nvPr>
        </p:nvSpPr>
        <p:spPr>
          <a:xfrm>
            <a:off x="6231957" y="1464541"/>
            <a:ext cx="2736304" cy="4968552"/>
          </a:xfrm>
          <a:ln>
            <a:solidFill>
              <a:schemeClr val="tx1"/>
            </a:solidFill>
          </a:ln>
        </p:spPr>
        <p:txBody>
          <a:bodyPr/>
          <a:lstStyle/>
          <a:p>
            <a:pPr algn="ctr"/>
            <a:r>
              <a:rPr lang="en-US" b="1" dirty="0" smtClean="0"/>
              <a:t>Body </a:t>
            </a:r>
            <a:r>
              <a:rPr lang="en-US" b="1" dirty="0" err="1" smtClean="0"/>
              <a:t>Pragraph</a:t>
            </a:r>
            <a:r>
              <a:rPr lang="en-US" b="1" dirty="0" smtClean="0"/>
              <a:t> 3</a:t>
            </a:r>
          </a:p>
          <a:p>
            <a:pPr algn="ctr"/>
            <a:endParaRPr lang="en-US" b="1" dirty="0"/>
          </a:p>
          <a:p>
            <a:r>
              <a:rPr lang="en-US" b="1" dirty="0" smtClean="0"/>
              <a:t>Curbs undesirable            behaviors</a:t>
            </a:r>
          </a:p>
          <a:p>
            <a:endParaRPr lang="en-US" b="1" dirty="0"/>
          </a:p>
          <a:p>
            <a:pPr marL="285750" indent="-285750">
              <a:buFont typeface="Arial" panose="020B0604020202020204" pitchFamily="34" charset="0"/>
              <a:buChar char="•"/>
            </a:pPr>
            <a:r>
              <a:rPr lang="en-US" dirty="0" smtClean="0"/>
              <a:t>Neutered males less        likely to:</a:t>
            </a:r>
          </a:p>
          <a:p>
            <a:pPr marL="285750" indent="-285750">
              <a:buFont typeface="Arial" panose="020B0604020202020204" pitchFamily="34" charset="0"/>
              <a:buChar char="•"/>
            </a:pPr>
            <a:r>
              <a:rPr lang="en-US" dirty="0" smtClean="0"/>
              <a:t>Be aggressive</a:t>
            </a:r>
          </a:p>
          <a:p>
            <a:pPr marL="285750" indent="-285750">
              <a:buFont typeface="Arial" panose="020B0604020202020204" pitchFamily="34" charset="0"/>
              <a:buChar char="•"/>
            </a:pPr>
            <a:r>
              <a:rPr lang="en-US" dirty="0" smtClean="0"/>
              <a:t>Run</a:t>
            </a:r>
          </a:p>
          <a:p>
            <a:pPr marL="285750" indent="-285750">
              <a:buFont typeface="Arial" panose="020B0604020202020204" pitchFamily="34" charset="0"/>
              <a:buChar char="•"/>
            </a:pPr>
            <a:r>
              <a:rPr lang="en-US" dirty="0" smtClean="0"/>
              <a:t>Be territorial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Spayed female with not have a hear cycle</a:t>
            </a:r>
            <a:endParaRPr lang="en-US" dirty="0"/>
          </a:p>
          <a:p>
            <a:pPr marL="285750" indent="-285750">
              <a:buFont typeface="Arial" panose="020B0604020202020204" pitchFamily="34" charset="0"/>
              <a:buChar char="•"/>
            </a:pPr>
            <a:r>
              <a:rPr lang="en-US" dirty="0" smtClean="0"/>
              <a:t>No bleeding</a:t>
            </a:r>
          </a:p>
          <a:p>
            <a:pPr marL="285750" indent="-285750">
              <a:buFont typeface="Arial" panose="020B0604020202020204" pitchFamily="34" charset="0"/>
              <a:buChar char="•"/>
            </a:pPr>
            <a:r>
              <a:rPr lang="en-US" dirty="0" smtClean="0"/>
              <a:t>Whining during heat will not happen.</a:t>
            </a:r>
          </a:p>
        </p:txBody>
      </p:sp>
    </p:spTree>
    <p:extLst>
      <p:ext uri="{BB962C8B-B14F-4D97-AF65-F5344CB8AC3E}">
        <p14:creationId xmlns:p14="http://schemas.microsoft.com/office/powerpoint/2010/main" val="387140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672" y="343262"/>
            <a:ext cx="7077472" cy="1069514"/>
          </a:xfrm>
        </p:spPr>
        <p:txBody>
          <a:bodyPr/>
          <a:lstStyle/>
          <a:p>
            <a:r>
              <a:rPr lang="en-US" dirty="0" smtClean="0"/>
              <a:t>Closure</a:t>
            </a:r>
            <a:endParaRPr lang="en-US" dirty="0"/>
          </a:p>
        </p:txBody>
      </p:sp>
      <p:sp>
        <p:nvSpPr>
          <p:cNvPr id="7" name="Content Placeholder 6"/>
          <p:cNvSpPr>
            <a:spLocks noGrp="1"/>
          </p:cNvSpPr>
          <p:nvPr>
            <p:ph idx="10"/>
          </p:nvPr>
        </p:nvSpPr>
        <p:spPr>
          <a:xfrm>
            <a:off x="1619672" y="1628800"/>
            <a:ext cx="7077472" cy="4363889"/>
          </a:xfrm>
        </p:spPr>
        <p:txBody>
          <a:bodyPr/>
          <a:lstStyle/>
          <a:p>
            <a:pPr marL="285750" indent="-285750">
              <a:buFont typeface="Arial" panose="020B0604020202020204" pitchFamily="34" charset="0"/>
              <a:buChar char="•"/>
            </a:pPr>
            <a:r>
              <a:rPr lang="en-US" sz="2800" dirty="0" smtClean="0"/>
              <a:t>Keep your Essay Outline handout, you will need it again tomorrow.</a:t>
            </a:r>
            <a:endParaRPr lang="en-US" sz="2800" dirty="0"/>
          </a:p>
        </p:txBody>
      </p:sp>
    </p:spTree>
    <p:extLst>
      <p:ext uri="{BB962C8B-B14F-4D97-AF65-F5344CB8AC3E}">
        <p14:creationId xmlns:p14="http://schemas.microsoft.com/office/powerpoint/2010/main" val="982161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362</Words>
  <Application>Microsoft Office PowerPoint</Application>
  <PresentationFormat>On-screen Show (4:3)</PresentationFormat>
  <Paragraphs>60</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맑은 고딕</vt:lpstr>
      <vt:lpstr>Arial</vt:lpstr>
      <vt:lpstr>Calibri</vt:lpstr>
      <vt:lpstr>Office Theme</vt:lpstr>
      <vt:lpstr>Custom Design</vt:lpstr>
      <vt:lpstr>PowerPoint Presentation</vt:lpstr>
      <vt:lpstr> Do Now   3-9-20</vt:lpstr>
      <vt:lpstr>Essay Outline</vt:lpstr>
      <vt:lpstr>Your Thesis </vt:lpstr>
      <vt:lpstr>Body Paragraphs</vt:lpstr>
      <vt:lpstr>Closure</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kcorbett</cp:lastModifiedBy>
  <cp:revision>44</cp:revision>
  <dcterms:created xsi:type="dcterms:W3CDTF">2014-04-01T16:35:38Z</dcterms:created>
  <dcterms:modified xsi:type="dcterms:W3CDTF">2020-03-09T15:41:36Z</dcterms:modified>
</cp:coreProperties>
</file>