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6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A79F62-D10D-483A-A2AB-AAE108F775D0}" type="datetimeFigureOut">
              <a:rPr lang="en-US" smtClean="0"/>
              <a:t>3/16/2020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BAB763-40ED-461E-A91F-016AD2C7D649}" type="slidenum">
              <a:rPr lang="en-US" smtClean="0"/>
              <a:t>‹#›</a:t>
            </a:fld>
            <a:endParaRPr lang="en-US"/>
          </a:p>
        </p:txBody>
      </p:sp>
    </p:spTree>
    <p:extLst>
      <p:ext uri="{BB962C8B-B14F-4D97-AF65-F5344CB8AC3E}">
        <p14:creationId xmlns:p14="http://schemas.microsoft.com/office/powerpoint/2010/main" val="1796319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50718D4-50F5-4582-9BDE-661A62B2A074}" type="slidenum">
              <a:rPr lang="en-US" altLang="en-US" smtClean="0"/>
              <a:pPr/>
              <a:t>2</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72251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F2F6426-DD68-48F9-A533-BCF7918E5197}" type="slidenum">
              <a:rPr lang="en-US" altLang="en-US" smtClean="0"/>
              <a:pPr/>
              <a:t>11</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07203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DE8CD1-AEE7-460D-8C4F-98B54FBDE267}" type="slidenum">
              <a:rPr lang="en-US" altLang="en-US" smtClean="0"/>
              <a:pPr/>
              <a:t>12</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149004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445076-0C53-4FC1-8149-9BCBCDC53AFA}" type="slidenum">
              <a:rPr lang="en-US" altLang="en-US" smtClean="0"/>
              <a:pPr/>
              <a:t>13</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51241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E52AFA-34A4-4574-9113-3E0C14257BD3}" type="slidenum">
              <a:rPr lang="en-US" altLang="en-US" smtClean="0"/>
              <a:pPr/>
              <a:t>14</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08366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CB2E75F-8873-41CF-9A4B-D1F22CB54D17}" type="slidenum">
              <a:rPr lang="en-US" altLang="en-US" smtClean="0"/>
              <a:pPr/>
              <a:t>15</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86968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DFD13B4-07FD-4C41-B78D-79EBC20A7B61}" type="slidenum">
              <a:rPr lang="en-US" altLang="en-US" smtClean="0"/>
              <a:pPr/>
              <a:t>16</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73874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B33255E-7B35-4188-83D7-5EB87B9D518C}" type="slidenum">
              <a:rPr lang="en-US" altLang="en-US" smtClean="0"/>
              <a:pPr/>
              <a:t>3</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664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A596E68-8A8D-4491-8C0F-E9B168B42F75}" type="slidenum">
              <a:rPr lang="en-US" altLang="en-US" smtClean="0"/>
              <a:pPr/>
              <a:t>4</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9498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A5893B-1957-41AB-9384-E7D411C3422C}" type="slidenum">
              <a:rPr lang="en-US" altLang="en-US" smtClean="0"/>
              <a:pPr/>
              <a:t>5</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36514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1614D1-EDDA-43C6-9D2F-9928791FA2EC}" type="slidenum">
              <a:rPr lang="en-US" altLang="en-US" smtClean="0"/>
              <a:pPr/>
              <a:t>6</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8920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C44EBE1-C0E3-43E5-BD67-3462C9FEE277}" type="slidenum">
              <a:rPr lang="en-US" altLang="en-US" smtClean="0"/>
              <a:pPr/>
              <a:t>7</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315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801055-59FB-40D5-8CED-B16237DD143C}" type="slidenum">
              <a:rPr lang="en-US" altLang="en-US" smtClean="0"/>
              <a:pPr/>
              <a:t>8</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86320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8A59CE-487C-4315-9095-02C9EA5517FE}" type="slidenum">
              <a:rPr lang="en-US" altLang="en-US" smtClean="0"/>
              <a:pPr/>
              <a:t>9</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46857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226B0FD-EB56-4F48-8F89-3935EADC3060}" type="slidenum">
              <a:rPr lang="en-US" altLang="en-US" smtClean="0"/>
              <a:pPr/>
              <a:t>10</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90420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a:solidFill>
            <a:srgbClr val="FFFFFF">
              <a:alpha val="80000"/>
            </a:srgbClr>
          </a:solidFill>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a:solidFill>
            <a:srgbClr val="FFFFFF">
              <a:alpha val="80000"/>
            </a:srgbClr>
          </a:solid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68D1F0-223B-495E-B716-DC5F1496EE1A}"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196712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68D1F0-223B-495E-B716-DC5F1496EE1A}"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332792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68D1F0-223B-495E-B716-DC5F1496EE1A}"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397244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68D1F0-223B-495E-B716-DC5F1496EE1A}"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279759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68D1F0-223B-495E-B716-DC5F1496EE1A}"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138422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68D1F0-223B-495E-B716-DC5F1496EE1A}"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365664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68D1F0-223B-495E-B716-DC5F1496EE1A}"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9605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68D1F0-223B-495E-B716-DC5F1496EE1A}"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151560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8D1F0-223B-495E-B716-DC5F1496EE1A}"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267510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8D1F0-223B-495E-B716-DC5F1496EE1A}"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122358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8D1F0-223B-495E-B716-DC5F1496EE1A}"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3F228-4987-4D75-B9A8-EFD304C61C9D}" type="slidenum">
              <a:rPr lang="en-US" smtClean="0"/>
              <a:t>‹#›</a:t>
            </a:fld>
            <a:endParaRPr lang="en-US"/>
          </a:p>
        </p:txBody>
      </p:sp>
    </p:spTree>
    <p:extLst>
      <p:ext uri="{BB962C8B-B14F-4D97-AF65-F5344CB8AC3E}">
        <p14:creationId xmlns:p14="http://schemas.microsoft.com/office/powerpoint/2010/main" val="50275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8D1F0-223B-495E-B716-DC5F1496EE1A}" type="datetimeFigureOut">
              <a:rPr lang="en-US" smtClean="0"/>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3F228-4987-4D75-B9A8-EFD304C61C9D}" type="slidenum">
              <a:rPr lang="en-US" smtClean="0"/>
              <a:t>‹#›</a:t>
            </a:fld>
            <a:endParaRPr lang="en-US"/>
          </a:p>
        </p:txBody>
      </p:sp>
    </p:spTree>
    <p:extLst>
      <p:ext uri="{BB962C8B-B14F-4D97-AF65-F5344CB8AC3E}">
        <p14:creationId xmlns:p14="http://schemas.microsoft.com/office/powerpoint/2010/main" val="17689176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In-Text Citations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English 12</a:t>
            </a:r>
            <a:endParaRPr lang="en-US" dirty="0" smtClean="0">
              <a:solidFill>
                <a:schemeClr val="tx1"/>
              </a:solidFill>
            </a:endParaRPr>
          </a:p>
          <a:p>
            <a:r>
              <a:rPr lang="en-US" dirty="0" smtClean="0">
                <a:solidFill>
                  <a:schemeClr val="tx1"/>
                </a:solidFill>
              </a:rPr>
              <a:t>Research Paper Unit</a:t>
            </a:r>
            <a:endParaRPr lang="en-US" dirty="0">
              <a:solidFill>
                <a:schemeClr val="tx1"/>
              </a:solidFill>
            </a:endParaRPr>
          </a:p>
        </p:txBody>
      </p:sp>
    </p:spTree>
    <p:extLst>
      <p:ext uri="{BB962C8B-B14F-4D97-AF65-F5344CB8AC3E}">
        <p14:creationId xmlns:p14="http://schemas.microsoft.com/office/powerpoint/2010/main" val="3916103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smtClean="0"/>
              <a:t>How do I use my notes and source list?</a:t>
            </a:r>
          </a:p>
        </p:txBody>
      </p:sp>
      <p:sp>
        <p:nvSpPr>
          <p:cNvPr id="12291" name="Rectangle 3"/>
          <p:cNvSpPr>
            <a:spLocks noGrp="1" noChangeArrowheads="1"/>
          </p:cNvSpPr>
          <p:nvPr>
            <p:ph type="body" idx="1"/>
          </p:nvPr>
        </p:nvSpPr>
        <p:spPr>
          <a:xfrm>
            <a:off x="457200" y="1371600"/>
            <a:ext cx="8229600" cy="4525963"/>
          </a:xfrm>
        </p:spPr>
        <p:txBody>
          <a:bodyPr/>
          <a:lstStyle/>
          <a:p>
            <a:pPr eaLnBrk="1" hangingPunct="1"/>
            <a:r>
              <a:rPr lang="en-US" altLang="en-US" dirty="0" smtClean="0"/>
              <a:t>Say you want to include the information from this note in your paper</a:t>
            </a:r>
          </a:p>
          <a:p>
            <a:pPr eaLnBrk="1" hangingPunct="1"/>
            <a:endParaRPr lang="en-US" altLang="en-US" dirty="0" smtClean="0"/>
          </a:p>
        </p:txBody>
      </p:sp>
      <p:sp>
        <p:nvSpPr>
          <p:cNvPr id="12292" name="Text Box 5"/>
          <p:cNvSpPr txBox="1">
            <a:spLocks noChangeArrowheads="1"/>
          </p:cNvSpPr>
          <p:nvPr/>
        </p:nvSpPr>
        <p:spPr bwMode="auto">
          <a:xfrm>
            <a:off x="990600" y="3505200"/>
            <a:ext cx="434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endParaRPr lang="en-US" altLang="en-US" sz="180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509" y="2667000"/>
            <a:ext cx="8128000" cy="3479800"/>
          </a:xfrm>
          <a:prstGeom prst="rect">
            <a:avLst/>
          </a:prstGeom>
        </p:spPr>
      </p:pic>
      <p:sp>
        <p:nvSpPr>
          <p:cNvPr id="12297" name="Rectangle 4"/>
          <p:cNvSpPr>
            <a:spLocks noChangeArrowheads="1"/>
          </p:cNvSpPr>
          <p:nvPr/>
        </p:nvSpPr>
        <p:spPr bwMode="auto">
          <a:xfrm>
            <a:off x="1676400" y="3429000"/>
            <a:ext cx="6705600" cy="155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600" dirty="0"/>
              <a:t>A Group of “15 experts in child development and psychology found correlations between physical punishment and an increase in childhood anxiety and depression, an increase in behavioral problems, including aggression, and impaired cognitive development—even when the child’s prepunishment behavior and development were taken into consideration.”</a:t>
            </a:r>
          </a:p>
        </p:txBody>
      </p:sp>
      <p:sp>
        <p:nvSpPr>
          <p:cNvPr id="3" name="Oval 2"/>
          <p:cNvSpPr/>
          <p:nvPr/>
        </p:nvSpPr>
        <p:spPr>
          <a:xfrm>
            <a:off x="685800" y="34290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371600" y="5181600"/>
            <a:ext cx="1295400" cy="68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4485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smtClean="0"/>
              <a:t>How do I use my notes and source list?</a:t>
            </a:r>
          </a:p>
        </p:txBody>
      </p:sp>
      <p:sp>
        <p:nvSpPr>
          <p:cNvPr id="13315" name="Rectangle 3"/>
          <p:cNvSpPr>
            <a:spLocks noGrp="1" noChangeArrowheads="1"/>
          </p:cNvSpPr>
          <p:nvPr>
            <p:ph type="body" idx="1"/>
          </p:nvPr>
        </p:nvSpPr>
        <p:spPr/>
        <p:txBody>
          <a:bodyPr/>
          <a:lstStyle/>
          <a:p>
            <a:pPr eaLnBrk="1" hangingPunct="1"/>
            <a:r>
              <a:rPr lang="en-US" altLang="en-US" dirty="0" smtClean="0"/>
              <a:t>Look at the source information at the top of your notes page</a:t>
            </a:r>
          </a:p>
        </p:txBody>
      </p:sp>
      <p:sp>
        <p:nvSpPr>
          <p:cNvPr id="13316" name="Text Box 4"/>
          <p:cNvSpPr txBox="1">
            <a:spLocks noChangeArrowheads="1"/>
          </p:cNvSpPr>
          <p:nvPr/>
        </p:nvSpPr>
        <p:spPr bwMode="auto">
          <a:xfrm>
            <a:off x="1676400" y="3244850"/>
            <a:ext cx="504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3317" name="Text Box 5"/>
          <p:cNvSpPr txBox="1">
            <a:spLocks noChangeArrowheads="1"/>
          </p:cNvSpPr>
          <p:nvPr/>
        </p:nvSpPr>
        <p:spPr bwMode="auto">
          <a:xfrm>
            <a:off x="762000" y="3429000"/>
            <a:ext cx="7467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2800" dirty="0"/>
              <a:t>Schrock, Karen. “Should Parents Spank </a:t>
            </a:r>
            <a:r>
              <a:rPr lang="en-US" altLang="en-US" sz="2800" dirty="0" smtClean="0"/>
              <a:t>Their 	Kids</a:t>
            </a:r>
            <a:r>
              <a:rPr lang="en-US" altLang="en-US" sz="2800" dirty="0"/>
              <a:t>?” </a:t>
            </a:r>
            <a:r>
              <a:rPr lang="en-US" altLang="en-US" sz="2800" i="1" dirty="0"/>
              <a:t>Scientific </a:t>
            </a:r>
            <a:r>
              <a:rPr lang="en-US" altLang="en-US" sz="2800" i="1" dirty="0" smtClean="0"/>
              <a:t>	American Mind</a:t>
            </a:r>
            <a:r>
              <a:rPr lang="en-US" altLang="en-US" sz="2800" i="1" dirty="0"/>
              <a:t>. </a:t>
            </a:r>
            <a:r>
              <a:rPr lang="en-US" altLang="en-US" sz="2800" dirty="0"/>
              <a:t>19 </a:t>
            </a:r>
            <a:r>
              <a:rPr lang="en-US" altLang="en-US" sz="2800" dirty="0" smtClean="0"/>
              <a:t>	Jan</a:t>
            </a:r>
            <a:r>
              <a:rPr lang="en-US" altLang="en-US" sz="2800" dirty="0"/>
              <a:t>. </a:t>
            </a:r>
            <a:r>
              <a:rPr lang="en-US" altLang="en-US" sz="2800" dirty="0" smtClean="0"/>
              <a:t>2010. Scientific </a:t>
            </a:r>
            <a:r>
              <a:rPr lang="en-US" altLang="en-US" sz="2800" dirty="0"/>
              <a:t>American.2017. </a:t>
            </a:r>
            <a:r>
              <a:rPr lang="en-US" altLang="en-US" sz="2800" dirty="0" smtClean="0"/>
              <a:t>	www.scientificamerican.com/article/to-	spank-or-not-to-spank</a:t>
            </a:r>
            <a:r>
              <a:rPr lang="en-US" altLang="en-US" sz="2800" dirty="0"/>
              <a:t>/. </a:t>
            </a:r>
            <a:r>
              <a:rPr lang="en-US" altLang="en-US" sz="2800" dirty="0" smtClean="0"/>
              <a:t>Accessed on 24 	Feb. 2017</a:t>
            </a:r>
            <a:endParaRPr lang="en-US" altLang="en-US" sz="2800" dirty="0"/>
          </a:p>
        </p:txBody>
      </p:sp>
      <p:sp>
        <p:nvSpPr>
          <p:cNvPr id="13318" name="Rectangle 6"/>
          <p:cNvSpPr>
            <a:spLocks noChangeArrowheads="1"/>
          </p:cNvSpPr>
          <p:nvPr/>
        </p:nvSpPr>
        <p:spPr bwMode="auto">
          <a:xfrm>
            <a:off x="609600" y="3124200"/>
            <a:ext cx="7772400" cy="3048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endParaRPr lang="en-US" altLang="en-US" sz="1800"/>
          </a:p>
        </p:txBody>
      </p:sp>
    </p:spTree>
    <p:extLst>
      <p:ext uri="{BB962C8B-B14F-4D97-AF65-F5344CB8AC3E}">
        <p14:creationId xmlns:p14="http://schemas.microsoft.com/office/powerpoint/2010/main" val="2549855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smtClean="0"/>
              <a:t>How do I use my notes and source list?</a:t>
            </a:r>
          </a:p>
        </p:txBody>
      </p:sp>
      <p:sp>
        <p:nvSpPr>
          <p:cNvPr id="14339" name="Rectangle 3"/>
          <p:cNvSpPr>
            <a:spLocks noGrp="1" noChangeArrowheads="1"/>
          </p:cNvSpPr>
          <p:nvPr>
            <p:ph type="body" idx="1"/>
          </p:nvPr>
        </p:nvSpPr>
        <p:spPr/>
        <p:txBody>
          <a:bodyPr>
            <a:normAutofit lnSpcReduction="10000"/>
          </a:bodyPr>
          <a:lstStyle/>
          <a:p>
            <a:pPr eaLnBrk="1" hangingPunct="1"/>
            <a:r>
              <a:rPr lang="en-US" altLang="en-US" dirty="0" smtClean="0"/>
              <a:t>Write the information in your paper and include the proper information from the source list:</a:t>
            </a:r>
          </a:p>
          <a:p>
            <a:pPr lvl="1" eaLnBrk="1" hangingPunct="1"/>
            <a:r>
              <a:rPr lang="en-US" altLang="en-US" dirty="0" smtClean="0"/>
              <a:t>Spanking can have a negative impact on a child. Experts found that children who were physically punished had an increase in anxiety, depression, behavioral problems, aggression, and impaired cognitive development (Schrock).</a:t>
            </a:r>
          </a:p>
          <a:p>
            <a:pPr lvl="1" eaLnBrk="1" hangingPunct="1"/>
            <a:r>
              <a:rPr lang="en-US" altLang="en-US" dirty="0" smtClean="0"/>
              <a:t>Notice the period goes AFTER the parenthetical note.</a:t>
            </a:r>
          </a:p>
          <a:p>
            <a:pPr lvl="1" eaLnBrk="1" hangingPunct="1">
              <a:buFont typeface="Wingdings" pitchFamily="2" charset="2"/>
              <a:buNone/>
            </a:pPr>
            <a:endParaRPr lang="en-US" altLang="en-US" sz="2400" dirty="0" smtClean="0"/>
          </a:p>
        </p:txBody>
      </p:sp>
    </p:spTree>
    <p:extLst>
      <p:ext uri="{BB962C8B-B14F-4D97-AF65-F5344CB8AC3E}">
        <p14:creationId xmlns:p14="http://schemas.microsoft.com/office/powerpoint/2010/main" val="4005699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4000" smtClean="0"/>
              <a:t>How do I use my notes and source list?</a:t>
            </a:r>
          </a:p>
        </p:txBody>
      </p:sp>
      <p:sp>
        <p:nvSpPr>
          <p:cNvPr id="15363" name="Rectangle 3"/>
          <p:cNvSpPr>
            <a:spLocks noGrp="1" noChangeArrowheads="1"/>
          </p:cNvSpPr>
          <p:nvPr>
            <p:ph type="body" idx="1"/>
          </p:nvPr>
        </p:nvSpPr>
        <p:spPr/>
        <p:txBody>
          <a:bodyPr/>
          <a:lstStyle/>
          <a:p>
            <a:pPr eaLnBrk="1" hangingPunct="1"/>
            <a:r>
              <a:rPr lang="en-US" altLang="en-US" smtClean="0"/>
              <a:t>When you have finished writing your paper and included all your parenthetical notes put all your sources in ALPHABETICAL ORDER by the first word of the authors name or title if there is no author.</a:t>
            </a:r>
          </a:p>
          <a:p>
            <a:pPr eaLnBrk="1" hangingPunct="1">
              <a:buFont typeface="Wingdings" pitchFamily="2" charset="2"/>
              <a:buNone/>
            </a:pPr>
            <a:endParaRPr lang="en-US" altLang="en-US" smtClean="0"/>
          </a:p>
        </p:txBody>
      </p:sp>
    </p:spTree>
    <p:extLst>
      <p:ext uri="{BB962C8B-B14F-4D97-AF65-F5344CB8AC3E}">
        <p14:creationId xmlns:p14="http://schemas.microsoft.com/office/powerpoint/2010/main" val="2439687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altLang="en-US" sz="4000" smtClean="0"/>
              <a:t>How do I use my notes and source list?</a:t>
            </a:r>
          </a:p>
        </p:txBody>
      </p:sp>
      <p:sp>
        <p:nvSpPr>
          <p:cNvPr id="16388" name="Text Box 8"/>
          <p:cNvSpPr txBox="1">
            <a:spLocks noChangeArrowheads="1"/>
          </p:cNvSpPr>
          <p:nvPr/>
        </p:nvSpPr>
        <p:spPr bwMode="auto">
          <a:xfrm>
            <a:off x="1752600" y="1377910"/>
            <a:ext cx="5867400" cy="7386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400" dirty="0" err="1" smtClean="0"/>
              <a:t>Lallanilla</a:t>
            </a:r>
            <a:r>
              <a:rPr lang="en-US" altLang="en-US" sz="1400" dirty="0"/>
              <a:t>, Marc. “Should Parents   </a:t>
            </a:r>
            <a:r>
              <a:rPr lang="en-US" altLang="en-US" sz="1400" dirty="0" smtClean="0"/>
              <a:t>Spank </a:t>
            </a:r>
            <a:r>
              <a:rPr lang="en-US" altLang="en-US" sz="1400" dirty="0"/>
              <a:t>Young Kids?” </a:t>
            </a:r>
            <a:r>
              <a:rPr lang="en-US" altLang="en-US" sz="1400" i="1" dirty="0"/>
              <a:t>ABC </a:t>
            </a:r>
            <a:r>
              <a:rPr lang="en-US" altLang="en-US" sz="1400" i="1" dirty="0" smtClean="0"/>
              <a:t>News </a:t>
            </a:r>
            <a:r>
              <a:rPr lang="en-US" altLang="en-US" sz="1400" i="1" dirty="0"/>
              <a:t>Health.</a:t>
            </a:r>
            <a:r>
              <a:rPr lang="en-US" altLang="en-US" sz="1400" dirty="0"/>
              <a:t> 3 May </a:t>
            </a:r>
            <a:r>
              <a:rPr lang="en-US" altLang="en-US" sz="1400" dirty="0" smtClean="0"/>
              <a:t>2004.  </a:t>
            </a:r>
            <a:r>
              <a:rPr lang="en-US" altLang="en-US" sz="1400" dirty="0"/>
              <a:t>ABC </a:t>
            </a:r>
            <a:r>
              <a:rPr lang="en-US" altLang="en-US" sz="1400" dirty="0" smtClean="0"/>
              <a:t>News, 2017</a:t>
            </a:r>
            <a:r>
              <a:rPr lang="en-US" altLang="en-US" sz="1400" dirty="0"/>
              <a:t>. </a:t>
            </a:r>
            <a:r>
              <a:rPr lang="en-US" altLang="en-US" sz="1400" dirty="0" smtClean="0"/>
              <a:t>abcnews.go.com/Health/</a:t>
            </a:r>
            <a:r>
              <a:rPr lang="en-US" altLang="en-US" sz="1400" dirty="0" err="1" smtClean="0"/>
              <a:t>story?id</a:t>
            </a:r>
            <a:r>
              <a:rPr lang="en-US" altLang="en-US" sz="1400" dirty="0" smtClean="0"/>
              <a:t>=118236</a:t>
            </a:r>
            <a:r>
              <a:rPr lang="en-US" altLang="en-US" sz="1400" dirty="0"/>
              <a:t>. </a:t>
            </a:r>
            <a:r>
              <a:rPr lang="en-US" altLang="en-US" sz="1400" dirty="0" smtClean="0"/>
              <a:t>Accesses on 17 Feb. 2017</a:t>
            </a:r>
            <a:endParaRPr lang="en-US" altLang="en-US" sz="1400" dirty="0"/>
          </a:p>
        </p:txBody>
      </p:sp>
      <p:sp>
        <p:nvSpPr>
          <p:cNvPr id="16389" name="Text Box 10"/>
          <p:cNvSpPr txBox="1">
            <a:spLocks noChangeArrowheads="1"/>
          </p:cNvSpPr>
          <p:nvPr/>
        </p:nvSpPr>
        <p:spPr bwMode="auto">
          <a:xfrm>
            <a:off x="1752600" y="3496112"/>
            <a:ext cx="5867400" cy="800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400" dirty="0" smtClean="0"/>
              <a:t>Rosemond</a:t>
            </a:r>
            <a:r>
              <a:rPr lang="en-US" altLang="en-US" sz="1400" dirty="0"/>
              <a:t>, John. </a:t>
            </a:r>
            <a:r>
              <a:rPr lang="en-US" altLang="en-US" sz="1400" i="1" dirty="0"/>
              <a:t>To Spank or Not to Spank.</a:t>
            </a:r>
            <a:r>
              <a:rPr lang="en-US" altLang="en-US" sz="1400" dirty="0"/>
              <a:t> </a:t>
            </a:r>
            <a:r>
              <a:rPr lang="en-US" altLang="en-US" sz="1400" dirty="0" smtClean="0"/>
              <a:t>Andrews </a:t>
            </a:r>
            <a:r>
              <a:rPr lang="en-US" altLang="en-US" sz="1400" dirty="0"/>
              <a:t>and </a:t>
            </a:r>
            <a:r>
              <a:rPr lang="en-US" altLang="en-US" sz="1400" dirty="0" err="1"/>
              <a:t>McMeel</a:t>
            </a:r>
            <a:r>
              <a:rPr lang="en-US" altLang="en-US" sz="1400" dirty="0"/>
              <a:t>. </a:t>
            </a:r>
            <a:r>
              <a:rPr lang="en-US" altLang="en-US" sz="1400" dirty="0" smtClean="0"/>
              <a:t>1994.</a:t>
            </a:r>
            <a:endParaRPr lang="en-US" altLang="en-US" sz="1400" dirty="0"/>
          </a:p>
          <a:p>
            <a:pPr>
              <a:spcBef>
                <a:spcPct val="50000"/>
              </a:spcBef>
              <a:buClrTx/>
              <a:buSzTx/>
              <a:buFontTx/>
              <a:buNone/>
            </a:pPr>
            <a:endParaRPr lang="en-US" altLang="en-US" sz="1200" dirty="0"/>
          </a:p>
        </p:txBody>
      </p:sp>
      <p:sp>
        <p:nvSpPr>
          <p:cNvPr id="16390" name="Text Box 12"/>
          <p:cNvSpPr txBox="1">
            <a:spLocks noChangeArrowheads="1"/>
          </p:cNvSpPr>
          <p:nvPr/>
        </p:nvSpPr>
        <p:spPr bwMode="auto">
          <a:xfrm>
            <a:off x="1752600" y="4393049"/>
            <a:ext cx="5867400" cy="9541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1400" dirty="0" smtClean="0"/>
              <a:t>Schrock</a:t>
            </a:r>
            <a:r>
              <a:rPr lang="en-US" altLang="en-US" sz="1400" dirty="0"/>
              <a:t>, Karen. “Should Parents Spank Their 	Kids?” Scientific </a:t>
            </a:r>
            <a:r>
              <a:rPr lang="en-US" altLang="en-US" sz="1400" dirty="0" smtClean="0"/>
              <a:t>American </a:t>
            </a:r>
            <a:r>
              <a:rPr lang="en-US" altLang="en-US" sz="1400" dirty="0"/>
              <a:t>Mind. 19 </a:t>
            </a:r>
            <a:r>
              <a:rPr lang="en-US" altLang="en-US" sz="1400" dirty="0" smtClean="0"/>
              <a:t>Jan</a:t>
            </a:r>
            <a:r>
              <a:rPr lang="en-US" altLang="en-US" sz="1400" dirty="0"/>
              <a:t>. 2010. Scientific American.2017. </a:t>
            </a:r>
            <a:r>
              <a:rPr lang="en-US" altLang="en-US" sz="1400" dirty="0" smtClean="0"/>
              <a:t>www.scientificamerican.com/article/to-spank-or-not-to-spank</a:t>
            </a:r>
            <a:r>
              <a:rPr lang="en-US" altLang="en-US" sz="1400" dirty="0"/>
              <a:t>/. Accessed on 24 </a:t>
            </a:r>
            <a:r>
              <a:rPr lang="en-US" altLang="en-US" sz="1400" dirty="0" smtClean="0"/>
              <a:t>Feb</a:t>
            </a:r>
            <a:r>
              <a:rPr lang="en-US" altLang="en-US" sz="1400" dirty="0"/>
              <a:t>. </a:t>
            </a:r>
            <a:r>
              <a:rPr lang="en-US" altLang="en-US" sz="1400" dirty="0" smtClean="0"/>
              <a:t>2017.</a:t>
            </a:r>
            <a:endParaRPr lang="en-US" altLang="en-US" sz="1400" dirty="0"/>
          </a:p>
        </p:txBody>
      </p:sp>
      <p:sp>
        <p:nvSpPr>
          <p:cNvPr id="16391" name="Text Box 15"/>
          <p:cNvSpPr txBox="1">
            <a:spLocks noChangeArrowheads="1"/>
          </p:cNvSpPr>
          <p:nvPr/>
        </p:nvSpPr>
        <p:spPr bwMode="auto">
          <a:xfrm>
            <a:off x="1752600" y="2380923"/>
            <a:ext cx="5791200" cy="9541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50000"/>
              </a:spcBef>
              <a:buClrTx/>
              <a:buSzTx/>
              <a:buFontTx/>
              <a:buNone/>
            </a:pPr>
            <a:r>
              <a:rPr lang="en-US" altLang="en-US" sz="1400" dirty="0" smtClean="0"/>
              <a:t>Oppenheimer</a:t>
            </a:r>
            <a:r>
              <a:rPr lang="en-US" altLang="en-US" sz="1400" dirty="0"/>
              <a:t>, Daniel. “To Spank or Not </a:t>
            </a:r>
            <a:r>
              <a:rPr lang="en-US" altLang="en-US" sz="1400" dirty="0" smtClean="0"/>
              <a:t>to </a:t>
            </a:r>
            <a:r>
              <a:rPr lang="en-US" altLang="en-US" sz="1400" dirty="0"/>
              <a:t>Spank: Is it Still </a:t>
            </a:r>
            <a:r>
              <a:rPr lang="en-US" altLang="en-US" sz="1400" dirty="0" smtClean="0"/>
              <a:t>a Question</a:t>
            </a:r>
            <a:r>
              <a:rPr lang="en-US" altLang="en-US" sz="1400" dirty="0"/>
              <a:t>.” </a:t>
            </a:r>
            <a:r>
              <a:rPr lang="en-US" altLang="en-US" sz="1400" i="1" dirty="0" smtClean="0"/>
              <a:t>University of Texas at Austin College of Natural Sciences</a:t>
            </a:r>
            <a:r>
              <a:rPr lang="en-US" altLang="en-US" sz="1400" dirty="0" smtClean="0"/>
              <a:t>. 10 </a:t>
            </a:r>
            <a:r>
              <a:rPr lang="en-US" altLang="en-US" sz="1400" dirty="0"/>
              <a:t>Mar. 2011 University of Texas at </a:t>
            </a:r>
            <a:r>
              <a:rPr lang="en-US" altLang="en-US" sz="1400" dirty="0" smtClean="0"/>
              <a:t>Austin</a:t>
            </a:r>
            <a:r>
              <a:rPr lang="en-US" altLang="en-US" sz="1400" dirty="0"/>
              <a:t>. </a:t>
            </a:r>
            <a:r>
              <a:rPr lang="en-US" altLang="en-US" sz="1400" dirty="0" smtClean="0"/>
              <a:t>cns.utexas.edu/news/to-spank-or-not</a:t>
            </a:r>
            <a:r>
              <a:rPr lang="en-US" altLang="en-US" sz="1400" dirty="0"/>
              <a:t>. </a:t>
            </a:r>
            <a:r>
              <a:rPr lang="en-US" altLang="en-US" sz="1400" dirty="0" smtClean="0"/>
              <a:t>Accessed on 23 Feb. 2017.</a:t>
            </a:r>
            <a:endParaRPr lang="en-US" altLang="en-US" sz="1400" dirty="0"/>
          </a:p>
        </p:txBody>
      </p:sp>
      <p:sp>
        <p:nvSpPr>
          <p:cNvPr id="9" name="Rectangle 5"/>
          <p:cNvSpPr txBox="1">
            <a:spLocks noChangeArrowheads="1"/>
          </p:cNvSpPr>
          <p:nvPr/>
        </p:nvSpPr>
        <p:spPr>
          <a:xfrm>
            <a:off x="1866900" y="5562600"/>
            <a:ext cx="5562600" cy="914400"/>
          </a:xfrm>
          <a:prstGeom prst="rect">
            <a:avLst/>
          </a:prstGeom>
          <a:ln>
            <a:solidFill>
              <a:schemeClr val="tx1"/>
            </a:solidFill>
            <a:miter lim="800000"/>
            <a:headEnd/>
            <a:tailEnd/>
          </a:ln>
          <a:extLst>
            <a:ext uri="{909E8E84-426E-40DD-AFC4-6F175D3DCCD1}">
              <a14:hiddenFill xmlns:a14="http://schemas.microsoft.com/office/drawing/2010/main">
                <a:solidFill>
                  <a:schemeClr val="bg1"/>
                </a:solidFill>
              </a14:hiddenFill>
            </a:ext>
          </a:ex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Font typeface="Arial" pitchFamily="34" charset="0"/>
              <a:buNone/>
            </a:pPr>
            <a:r>
              <a:rPr lang="en-US" altLang="en-US" sz="1500" dirty="0" smtClean="0">
                <a:latin typeface="Arial" panose="020B0604020202020204" pitchFamily="34" charset="0"/>
                <a:cs typeface="Arial" panose="020B0604020202020204" pitchFamily="34" charset="0"/>
              </a:rPr>
              <a:t>“What does the Bible say about spanking?” </a:t>
            </a:r>
            <a:r>
              <a:rPr lang="en-US" altLang="en-US" sz="1500" i="1" dirty="0" smtClean="0">
                <a:latin typeface="Arial" panose="020B0604020202020204" pitchFamily="34" charset="0"/>
                <a:cs typeface="Arial" panose="020B0604020202020204" pitchFamily="34" charset="0"/>
              </a:rPr>
              <a:t>The Bible Study Site. </a:t>
            </a:r>
            <a:r>
              <a:rPr lang="en-US" altLang="en-US" sz="1500" dirty="0" smtClean="0">
                <a:latin typeface="Arial" panose="020B0604020202020204" pitchFamily="34" charset="0"/>
                <a:cs typeface="Arial" panose="020B0604020202020204" pitchFamily="34" charset="0"/>
              </a:rPr>
              <a:t>Bible Study Site. www.biblestudy.org/question/does-bible-approve-of-	spanking-children. Accessed on  20 Feb 2017.</a:t>
            </a:r>
            <a:r>
              <a:rPr lang="en-US" altLang="en-US" sz="1500" b="1" i="1" dirty="0" smtClean="0">
                <a:latin typeface="Arial" panose="020B0604020202020204" pitchFamily="34" charset="0"/>
                <a:cs typeface="Arial" panose="020B0604020202020204" pitchFamily="34" charset="0"/>
              </a:rPr>
              <a:t> </a:t>
            </a:r>
            <a:endParaRPr lang="en-US" altLang="en-US" sz="15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73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altLang="en-US" sz="4000" smtClean="0"/>
              <a:t>How do I use my notes and source LIST?</a:t>
            </a:r>
          </a:p>
        </p:txBody>
      </p:sp>
      <p:sp>
        <p:nvSpPr>
          <p:cNvPr id="17411" name="Rectangle 3"/>
          <p:cNvSpPr>
            <a:spLocks noGrp="1" noChangeArrowheads="1"/>
          </p:cNvSpPr>
          <p:nvPr>
            <p:ph type="body" idx="1"/>
          </p:nvPr>
        </p:nvSpPr>
        <p:spPr>
          <a:xfrm>
            <a:off x="457200" y="1295400"/>
            <a:ext cx="8229600" cy="5562600"/>
          </a:xfrm>
        </p:spPr>
        <p:txBody>
          <a:bodyPr>
            <a:normAutofit/>
          </a:bodyPr>
          <a:lstStyle/>
          <a:p>
            <a:pPr eaLnBrk="1" hangingPunct="1">
              <a:lnSpc>
                <a:spcPct val="80000"/>
              </a:lnSpc>
            </a:pPr>
            <a:r>
              <a:rPr lang="en-US" altLang="en-US" sz="1800" dirty="0" smtClean="0"/>
              <a:t>Create your WORKS CITED page in proper MLA Format- Notice, no numbers or bullet points</a:t>
            </a:r>
          </a:p>
          <a:p>
            <a:pPr marL="0" indent="0" eaLnBrk="1" hangingPunct="1">
              <a:lnSpc>
                <a:spcPct val="80000"/>
              </a:lnSpc>
              <a:buNone/>
            </a:pPr>
            <a:endParaRPr lang="en-US" altLang="en-US" sz="1800" dirty="0" smtClean="0"/>
          </a:p>
          <a:p>
            <a:pPr algn="ctr" eaLnBrk="1" hangingPunct="1">
              <a:lnSpc>
                <a:spcPct val="80000"/>
              </a:lnSpc>
              <a:buFont typeface="Wingdings" pitchFamily="2" charset="2"/>
              <a:buNone/>
            </a:pPr>
            <a:r>
              <a:rPr lang="en-US" altLang="en-US" sz="1600" dirty="0" smtClean="0"/>
              <a:t>Works Cited</a:t>
            </a:r>
          </a:p>
          <a:p>
            <a:pPr>
              <a:spcBef>
                <a:spcPct val="50000"/>
              </a:spcBef>
              <a:buClrTx/>
              <a:buSzTx/>
              <a:buFontTx/>
              <a:buNone/>
            </a:pPr>
            <a:r>
              <a:rPr lang="en-US" altLang="en-US" sz="1600" dirty="0" err="1"/>
              <a:t>Lallanilla</a:t>
            </a:r>
            <a:r>
              <a:rPr lang="en-US" altLang="en-US" sz="1600" dirty="0"/>
              <a:t>, Marc. “Should Parents   Spank Young Kids?” </a:t>
            </a:r>
            <a:r>
              <a:rPr lang="en-US" altLang="en-US" sz="1600" i="1" dirty="0"/>
              <a:t>ABC News Health.</a:t>
            </a:r>
            <a:r>
              <a:rPr lang="en-US" altLang="en-US" sz="1600" dirty="0"/>
              <a:t> 3 May 2004.  ABC News, 2017. abcnews.go.com/Health/</a:t>
            </a:r>
            <a:r>
              <a:rPr lang="en-US" altLang="en-US" sz="1600" dirty="0" err="1"/>
              <a:t>story?id</a:t>
            </a:r>
            <a:r>
              <a:rPr lang="en-US" altLang="en-US" sz="1600" dirty="0"/>
              <a:t>=118236. Accesses on 17 Feb. </a:t>
            </a:r>
            <a:r>
              <a:rPr lang="en-US" altLang="en-US" sz="1600" dirty="0" smtClean="0"/>
              <a:t>2017</a:t>
            </a:r>
          </a:p>
          <a:p>
            <a:pPr>
              <a:spcBef>
                <a:spcPct val="50000"/>
              </a:spcBef>
              <a:buClrTx/>
              <a:buSzTx/>
              <a:buFontTx/>
              <a:buNone/>
            </a:pPr>
            <a:r>
              <a:rPr lang="en-US" altLang="en-US" sz="1600" dirty="0"/>
              <a:t>Oppenheimer, Daniel. “To Spank or Not to Spank: Is it Still a Question.” </a:t>
            </a:r>
            <a:r>
              <a:rPr lang="en-US" altLang="en-US" sz="1600" i="1" dirty="0"/>
              <a:t>University of Texas at Austin College of Natural Sciences</a:t>
            </a:r>
            <a:r>
              <a:rPr lang="en-US" altLang="en-US" sz="1600" dirty="0"/>
              <a:t>. 10 Mar. 2011 University of Texas at Austin. cns.utexas.edu/news/to-spank-or-not. Accessed on 23 Feb. 2017.</a:t>
            </a:r>
          </a:p>
          <a:p>
            <a:pPr>
              <a:spcBef>
                <a:spcPct val="50000"/>
              </a:spcBef>
              <a:buClrTx/>
              <a:buSzTx/>
              <a:buFontTx/>
              <a:buNone/>
            </a:pPr>
            <a:r>
              <a:rPr lang="en-US" altLang="en-US" sz="1600" dirty="0"/>
              <a:t>Rosemond, John. </a:t>
            </a:r>
            <a:r>
              <a:rPr lang="en-US" altLang="en-US" sz="1600" i="1" dirty="0"/>
              <a:t>To Spank or Not to Spank.</a:t>
            </a:r>
            <a:r>
              <a:rPr lang="en-US" altLang="en-US" sz="1600" dirty="0"/>
              <a:t> Andrews and </a:t>
            </a:r>
            <a:r>
              <a:rPr lang="en-US" altLang="en-US" sz="1600" dirty="0" err="1"/>
              <a:t>McMeel</a:t>
            </a:r>
            <a:r>
              <a:rPr lang="en-US" altLang="en-US" sz="1600" dirty="0"/>
              <a:t>. 1994</a:t>
            </a:r>
            <a:r>
              <a:rPr lang="en-US" altLang="en-US" sz="1600" dirty="0" smtClean="0"/>
              <a:t>.</a:t>
            </a:r>
          </a:p>
          <a:p>
            <a:pPr>
              <a:spcBef>
                <a:spcPct val="50000"/>
              </a:spcBef>
              <a:buClrTx/>
              <a:buSzTx/>
              <a:buFontTx/>
              <a:buNone/>
            </a:pPr>
            <a:endParaRPr lang="en-US" altLang="en-US" sz="1600" dirty="0" smtClean="0"/>
          </a:p>
          <a:p>
            <a:pPr>
              <a:spcBef>
                <a:spcPct val="0"/>
              </a:spcBef>
              <a:buClrTx/>
              <a:buSzTx/>
              <a:buFontTx/>
              <a:buNone/>
            </a:pPr>
            <a:r>
              <a:rPr lang="en-US" altLang="en-US" sz="1600" dirty="0"/>
              <a:t>Schrock, Karen. “Should Parents Spank Their </a:t>
            </a:r>
            <a:r>
              <a:rPr lang="en-US" altLang="en-US" sz="1600" dirty="0" smtClean="0"/>
              <a:t>Kids</a:t>
            </a:r>
            <a:r>
              <a:rPr lang="en-US" altLang="en-US" sz="1600" dirty="0"/>
              <a:t>?” Scientific American Mind. 19 Jan. 2010. Scientific American.2017. www.scientificamerican.com/article/to-spank-or-not-to-spank/. Accessed on 24 Feb. 2017</a:t>
            </a:r>
            <a:r>
              <a:rPr lang="en-US" altLang="en-US" sz="1600" dirty="0" smtClean="0"/>
              <a:t>.</a:t>
            </a:r>
          </a:p>
          <a:p>
            <a:pPr>
              <a:spcBef>
                <a:spcPct val="0"/>
              </a:spcBef>
              <a:buClrTx/>
              <a:buSzTx/>
              <a:buFontTx/>
              <a:buNone/>
            </a:pPr>
            <a:endParaRPr lang="en-US" altLang="en-US" sz="1600" dirty="0"/>
          </a:p>
          <a:p>
            <a:pPr>
              <a:spcBef>
                <a:spcPct val="0"/>
              </a:spcBef>
              <a:buNone/>
            </a:pPr>
            <a:r>
              <a:rPr lang="en-US" altLang="en-US" sz="1600" dirty="0">
                <a:cs typeface="Arial" panose="020B0604020202020204" pitchFamily="34" charset="0"/>
              </a:rPr>
              <a:t>“What does the Bible say about spanking?” </a:t>
            </a:r>
            <a:r>
              <a:rPr lang="en-US" altLang="en-US" sz="1600" i="1" dirty="0">
                <a:cs typeface="Arial" panose="020B0604020202020204" pitchFamily="34" charset="0"/>
              </a:rPr>
              <a:t>The Bible Study Site. </a:t>
            </a:r>
            <a:r>
              <a:rPr lang="en-US" altLang="en-US" sz="1600" dirty="0">
                <a:cs typeface="Arial" panose="020B0604020202020204" pitchFamily="34" charset="0"/>
              </a:rPr>
              <a:t>Bible Study Site. </a:t>
            </a:r>
            <a:r>
              <a:rPr lang="en-US" altLang="en-US" sz="1600" dirty="0" smtClean="0">
                <a:cs typeface="Arial" panose="020B0604020202020204" pitchFamily="34" charset="0"/>
              </a:rPr>
              <a:t>www.biblestudy.org/question/does-bible-approve-of-spanking-children</a:t>
            </a:r>
            <a:r>
              <a:rPr lang="en-US" altLang="en-US" sz="1600" dirty="0">
                <a:cs typeface="Arial" panose="020B0604020202020204" pitchFamily="34" charset="0"/>
              </a:rPr>
              <a:t>. Accessed on  20 Feb 2017.</a:t>
            </a:r>
            <a:r>
              <a:rPr lang="en-US" altLang="en-US" sz="1600" b="1" i="1" dirty="0">
                <a:cs typeface="Arial" panose="020B0604020202020204" pitchFamily="34" charset="0"/>
              </a:rPr>
              <a:t> </a:t>
            </a:r>
            <a:endParaRPr lang="en-US" altLang="en-US" sz="1600" b="1" dirty="0">
              <a:cs typeface="Arial" panose="020B0604020202020204" pitchFamily="34" charset="0"/>
            </a:endParaRPr>
          </a:p>
          <a:p>
            <a:pPr>
              <a:spcBef>
                <a:spcPct val="0"/>
              </a:spcBef>
              <a:buClrTx/>
              <a:buSzTx/>
              <a:buFontTx/>
              <a:buNone/>
            </a:pPr>
            <a:endParaRPr lang="en-US" altLang="en-US" sz="1400" dirty="0"/>
          </a:p>
          <a:p>
            <a:pPr>
              <a:spcBef>
                <a:spcPct val="50000"/>
              </a:spcBef>
              <a:buClrTx/>
              <a:buSzTx/>
              <a:buFontTx/>
              <a:buNone/>
            </a:pPr>
            <a:endParaRPr lang="en-US" altLang="en-US" sz="1400" dirty="0" smtClean="0"/>
          </a:p>
          <a:p>
            <a:pPr eaLnBrk="1" hangingPunct="1">
              <a:lnSpc>
                <a:spcPct val="80000"/>
              </a:lnSpc>
              <a:buFont typeface="Wingdings" pitchFamily="2" charset="2"/>
              <a:buNone/>
            </a:pPr>
            <a:endParaRPr lang="en-US" altLang="en-US" sz="1400" dirty="0" smtClean="0"/>
          </a:p>
        </p:txBody>
      </p:sp>
    </p:spTree>
    <p:extLst>
      <p:ext uri="{BB962C8B-B14F-4D97-AF65-F5344CB8AC3E}">
        <p14:creationId xmlns:p14="http://schemas.microsoft.com/office/powerpoint/2010/main" val="2812576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381000" y="914400"/>
            <a:ext cx="8305800" cy="1905000"/>
          </a:xfrm>
        </p:spPr>
        <p:txBody>
          <a:bodyPr>
            <a:normAutofit fontScale="90000"/>
          </a:bodyPr>
          <a:lstStyle/>
          <a:p>
            <a:pPr eaLnBrk="1" hangingPunct="1"/>
            <a:r>
              <a:rPr lang="en-US" altLang="en-US" sz="3600" dirty="0" smtClean="0"/>
              <a:t>Your reader can now match the information in your paper with the proper source from your Works Cited page</a:t>
            </a:r>
            <a:r>
              <a:rPr lang="en-US" altLang="en-US" sz="4000" dirty="0" smtClean="0"/>
              <a:t>.</a:t>
            </a:r>
            <a:br>
              <a:rPr lang="en-US" altLang="en-US" sz="4000" dirty="0" smtClean="0"/>
            </a:br>
            <a:endParaRPr lang="en-US" altLang="en-US" sz="4000" dirty="0" smtClean="0"/>
          </a:p>
        </p:txBody>
      </p:sp>
      <p:sp>
        <p:nvSpPr>
          <p:cNvPr id="18435" name="Rectangle 5"/>
          <p:cNvSpPr>
            <a:spLocks noGrp="1" noChangeArrowheads="1"/>
          </p:cNvSpPr>
          <p:nvPr>
            <p:ph type="body" sz="half" idx="1"/>
          </p:nvPr>
        </p:nvSpPr>
        <p:spPr>
          <a:xfrm>
            <a:off x="457200" y="2895600"/>
            <a:ext cx="4038600" cy="2971800"/>
          </a:xfrm>
        </p:spPr>
        <p:txBody>
          <a:bodyPr/>
          <a:lstStyle/>
          <a:p>
            <a:pPr eaLnBrk="1" hangingPunct="1">
              <a:lnSpc>
                <a:spcPct val="80000"/>
              </a:lnSpc>
              <a:buFont typeface="Wingdings" pitchFamily="2" charset="2"/>
              <a:buNone/>
            </a:pPr>
            <a:r>
              <a:rPr lang="en-US" altLang="en-US" sz="1800" smtClean="0"/>
              <a:t>Spanking can have a negative impact on a child. Experts found that children who were physically punished had an increase in anxiety, depression, behavioral problems, aggression, and impaired cognitive development (Schrock).</a:t>
            </a:r>
          </a:p>
        </p:txBody>
      </p:sp>
      <p:sp>
        <p:nvSpPr>
          <p:cNvPr id="18436" name="Rectangle 6"/>
          <p:cNvSpPr>
            <a:spLocks noGrp="1" noChangeArrowheads="1"/>
          </p:cNvSpPr>
          <p:nvPr>
            <p:ph type="body" sz="half" idx="2"/>
          </p:nvPr>
        </p:nvSpPr>
        <p:spPr>
          <a:xfrm>
            <a:off x="4648200" y="3200400"/>
            <a:ext cx="4038600" cy="2971800"/>
          </a:xfrm>
        </p:spPr>
        <p:txBody>
          <a:bodyPr>
            <a:normAutofit/>
          </a:bodyPr>
          <a:lstStyle/>
          <a:p>
            <a:pPr>
              <a:spcBef>
                <a:spcPct val="50000"/>
              </a:spcBef>
              <a:buClrTx/>
              <a:buSzTx/>
              <a:buFontTx/>
              <a:buNone/>
            </a:pPr>
            <a:r>
              <a:rPr lang="en-US" altLang="en-US" sz="1800" dirty="0"/>
              <a:t>Rosemond, John. </a:t>
            </a:r>
            <a:r>
              <a:rPr lang="en-US" altLang="en-US" sz="1800" i="1" dirty="0"/>
              <a:t>To Spank or Not to Spank.</a:t>
            </a:r>
            <a:r>
              <a:rPr lang="en-US" altLang="en-US" sz="1800" dirty="0"/>
              <a:t> Andrews and </a:t>
            </a:r>
            <a:r>
              <a:rPr lang="en-US" altLang="en-US" sz="1800" dirty="0" err="1"/>
              <a:t>McMeel</a:t>
            </a:r>
            <a:r>
              <a:rPr lang="en-US" altLang="en-US" sz="1800" dirty="0"/>
              <a:t>. 1994.</a:t>
            </a:r>
          </a:p>
          <a:p>
            <a:pPr>
              <a:spcBef>
                <a:spcPct val="50000"/>
              </a:spcBef>
              <a:buClrTx/>
              <a:buSzTx/>
              <a:buFontTx/>
              <a:buNone/>
            </a:pPr>
            <a:endParaRPr lang="en-US" altLang="en-US" sz="1800" dirty="0"/>
          </a:p>
          <a:p>
            <a:pPr>
              <a:spcBef>
                <a:spcPct val="0"/>
              </a:spcBef>
              <a:buClrTx/>
              <a:buSzTx/>
              <a:buFontTx/>
              <a:buNone/>
            </a:pPr>
            <a:r>
              <a:rPr lang="en-US" altLang="en-US" sz="1800" dirty="0"/>
              <a:t>Schrock, Karen. “Should Parents Spank Their Kids?” Scientific American Mind. 19 Jan. 2010. Scientific American.2017. www.scientificamerican.com/article/to-spank-or-not-to-spank/. Accessed on 24 Feb. 2017.</a:t>
            </a:r>
          </a:p>
          <a:p>
            <a:pPr eaLnBrk="1" hangingPunct="1">
              <a:lnSpc>
                <a:spcPct val="80000"/>
              </a:lnSpc>
              <a:buFont typeface="Wingdings" pitchFamily="2" charset="2"/>
              <a:buNone/>
            </a:pPr>
            <a:endParaRPr lang="en-US" altLang="en-US" sz="1800" dirty="0" smtClean="0"/>
          </a:p>
        </p:txBody>
      </p:sp>
      <p:sp>
        <p:nvSpPr>
          <p:cNvPr id="18437" name="Oval 7"/>
          <p:cNvSpPr>
            <a:spLocks noChangeArrowheads="1"/>
          </p:cNvSpPr>
          <p:nvPr/>
        </p:nvSpPr>
        <p:spPr bwMode="auto">
          <a:xfrm>
            <a:off x="762000" y="4038600"/>
            <a:ext cx="1219200" cy="7620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pPr>
            <a:endParaRPr lang="en-US" altLang="en-US" sz="1800"/>
          </a:p>
        </p:txBody>
      </p:sp>
      <p:sp>
        <p:nvSpPr>
          <p:cNvPr id="18438" name="Oval 8"/>
          <p:cNvSpPr>
            <a:spLocks noChangeArrowheads="1"/>
          </p:cNvSpPr>
          <p:nvPr/>
        </p:nvSpPr>
        <p:spPr bwMode="auto">
          <a:xfrm>
            <a:off x="4572000" y="3962400"/>
            <a:ext cx="1219200" cy="7620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pPr>
            <a:endParaRPr lang="en-US" altLang="en-US" sz="1800"/>
          </a:p>
        </p:txBody>
      </p:sp>
    </p:spTree>
    <p:extLst>
      <p:ext uri="{BB962C8B-B14F-4D97-AF65-F5344CB8AC3E}">
        <p14:creationId xmlns:p14="http://schemas.microsoft.com/office/powerpoint/2010/main" val="978662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Complete the Practice</a:t>
            </a:r>
            <a:endParaRPr lang="en-US" dirty="0"/>
          </a:p>
        </p:txBody>
      </p:sp>
      <p:sp>
        <p:nvSpPr>
          <p:cNvPr id="6" name="Content Placeholder 5"/>
          <p:cNvSpPr>
            <a:spLocks noGrp="1"/>
          </p:cNvSpPr>
          <p:nvPr>
            <p:ph idx="1"/>
          </p:nvPr>
        </p:nvSpPr>
        <p:spPr/>
        <p:txBody>
          <a:bodyPr/>
          <a:lstStyle/>
          <a:p>
            <a:r>
              <a:rPr lang="en-US" dirty="0"/>
              <a:t>MLA </a:t>
            </a:r>
            <a:r>
              <a:rPr lang="en-US" dirty="0" smtClean="0"/>
              <a:t>Documentation Practice Worksheet.</a:t>
            </a:r>
            <a:endParaRPr lang="en-US" dirty="0"/>
          </a:p>
        </p:txBody>
      </p:sp>
    </p:spTree>
    <p:extLst>
      <p:ext uri="{BB962C8B-B14F-4D97-AF65-F5344CB8AC3E}">
        <p14:creationId xmlns:p14="http://schemas.microsoft.com/office/powerpoint/2010/main" val="225272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1143000"/>
          </a:xfrm>
        </p:spPr>
        <p:txBody>
          <a:bodyPr>
            <a:normAutofit fontScale="90000"/>
          </a:bodyPr>
          <a:lstStyle/>
          <a:p>
            <a:pPr eaLnBrk="1" hangingPunct="1"/>
            <a:r>
              <a:rPr lang="en-US" altLang="en-US" sz="4000" dirty="0" smtClean="0"/>
              <a:t>Why do I need to use PARENTHETICAL CITATION?</a:t>
            </a:r>
          </a:p>
        </p:txBody>
      </p:sp>
      <p:sp>
        <p:nvSpPr>
          <p:cNvPr id="4099" name="Rectangle 3"/>
          <p:cNvSpPr>
            <a:spLocks noGrp="1" noChangeArrowheads="1"/>
          </p:cNvSpPr>
          <p:nvPr>
            <p:ph type="body" idx="1"/>
          </p:nvPr>
        </p:nvSpPr>
        <p:spPr>
          <a:xfrm>
            <a:off x="457200" y="1798637"/>
            <a:ext cx="8229600" cy="4525963"/>
          </a:xfrm>
        </p:spPr>
        <p:txBody>
          <a:bodyPr/>
          <a:lstStyle/>
          <a:p>
            <a:pPr eaLnBrk="1" hangingPunct="1"/>
            <a:r>
              <a:rPr lang="en-US" altLang="en-US" dirty="0" smtClean="0"/>
              <a:t>You need to tell your readers where you got your information – the direct quotations, paraphrases, summaries, facts, and statistics – you include in your paper</a:t>
            </a:r>
          </a:p>
          <a:p>
            <a:pPr eaLnBrk="1" hangingPunct="1"/>
            <a:r>
              <a:rPr lang="en-US" altLang="en-US" dirty="0" smtClean="0"/>
              <a:t>If you do not credit, or cite, your sources you will be committing plagiarism</a:t>
            </a:r>
          </a:p>
        </p:txBody>
      </p:sp>
    </p:spTree>
    <p:extLst>
      <p:ext uri="{BB962C8B-B14F-4D97-AF65-F5344CB8AC3E}">
        <p14:creationId xmlns:p14="http://schemas.microsoft.com/office/powerpoint/2010/main" val="2501077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smtClean="0"/>
              <a:t>What is PARENTHECTICAL CITATION?</a:t>
            </a:r>
          </a:p>
        </p:txBody>
      </p:sp>
      <p:sp>
        <p:nvSpPr>
          <p:cNvPr id="5123" name="Rectangle 3"/>
          <p:cNvSpPr>
            <a:spLocks noGrp="1" noChangeArrowheads="1"/>
          </p:cNvSpPr>
          <p:nvPr>
            <p:ph type="body" idx="1"/>
          </p:nvPr>
        </p:nvSpPr>
        <p:spPr/>
        <p:txBody>
          <a:bodyPr/>
          <a:lstStyle/>
          <a:p>
            <a:pPr eaLnBrk="1" hangingPunct="1"/>
            <a:r>
              <a:rPr lang="en-US" altLang="en-US" smtClean="0"/>
              <a:t>The most common way of crediting sources in the body of a paper</a:t>
            </a:r>
          </a:p>
          <a:p>
            <a:pPr eaLnBrk="1" hangingPunct="1"/>
            <a:r>
              <a:rPr lang="en-US" altLang="en-US" smtClean="0"/>
              <a:t>When used, you put enough information about a source in parentheses ( ) so that the reader can find the full source listing on the Works Cited page.</a:t>
            </a:r>
          </a:p>
        </p:txBody>
      </p:sp>
    </p:spTree>
    <p:extLst>
      <p:ext uri="{BB962C8B-B14F-4D97-AF65-F5344CB8AC3E}">
        <p14:creationId xmlns:p14="http://schemas.microsoft.com/office/powerpoint/2010/main" val="1912084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1143000"/>
          </a:xfrm>
        </p:spPr>
        <p:txBody>
          <a:bodyPr>
            <a:normAutofit fontScale="90000"/>
          </a:bodyPr>
          <a:lstStyle/>
          <a:p>
            <a:pPr eaLnBrk="1" hangingPunct="1"/>
            <a:r>
              <a:rPr lang="en-US" altLang="en-US" sz="4000" dirty="0" smtClean="0"/>
              <a:t>What does PARENTHECTICAL CITATION look like?</a:t>
            </a:r>
          </a:p>
        </p:txBody>
      </p:sp>
      <p:sp>
        <p:nvSpPr>
          <p:cNvPr id="6147" name="Rectangle 3"/>
          <p:cNvSpPr>
            <a:spLocks noGrp="1" noChangeArrowheads="1"/>
          </p:cNvSpPr>
          <p:nvPr>
            <p:ph type="body" idx="1"/>
          </p:nvPr>
        </p:nvSpPr>
        <p:spPr>
          <a:xfrm>
            <a:off x="457200" y="1951037"/>
            <a:ext cx="8229600" cy="4525963"/>
          </a:xfrm>
        </p:spPr>
        <p:txBody>
          <a:bodyPr/>
          <a:lstStyle/>
          <a:p>
            <a:pPr eaLnBrk="1" hangingPunct="1"/>
            <a:r>
              <a:rPr lang="en-US" altLang="en-US" dirty="0" smtClean="0"/>
              <a:t>Usually the PARENTHETICAL NOTE includes a reference to the author of a source and a page number (if applicable).</a:t>
            </a:r>
          </a:p>
          <a:p>
            <a:pPr lvl="1" eaLnBrk="1" hangingPunct="1"/>
            <a:r>
              <a:rPr lang="en-US" altLang="en-US" dirty="0" smtClean="0"/>
              <a:t>Romantic poetry is characterized by the "spontaneous overflow of powerful feelings" (Wordsworth 263).</a:t>
            </a:r>
          </a:p>
        </p:txBody>
      </p:sp>
    </p:spTree>
    <p:extLst>
      <p:ext uri="{BB962C8B-B14F-4D97-AF65-F5344CB8AC3E}">
        <p14:creationId xmlns:p14="http://schemas.microsoft.com/office/powerpoint/2010/main" val="165698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altLang="en-US" sz="4000" smtClean="0"/>
              <a:t>What does PARENTHECTICAL CITATION look like?</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smtClean="0"/>
              <a:t>If the work does not have an author, the PARENTHETICAL NOTE should include the first one or two words from the title</a:t>
            </a:r>
          </a:p>
          <a:p>
            <a:pPr lvl="1" eaLnBrk="1" hangingPunct="1">
              <a:lnSpc>
                <a:spcPct val="90000"/>
              </a:lnSpc>
            </a:pPr>
            <a:r>
              <a:rPr lang="en-US" altLang="en-US" smtClean="0"/>
              <a:t>We see so many global warming hotspots in North America likely because this region has “more readily accessible climatic data and more comprehensive programs to monitor and study environmental change . . . ” (“Impact of Global Warming” 6).</a:t>
            </a:r>
          </a:p>
          <a:p>
            <a:pPr eaLnBrk="1" hangingPunct="1">
              <a:lnSpc>
                <a:spcPct val="90000"/>
              </a:lnSpc>
            </a:pPr>
            <a:endParaRPr lang="en-US" altLang="en-US" smtClean="0"/>
          </a:p>
        </p:txBody>
      </p:sp>
    </p:spTree>
    <p:extLst>
      <p:ext uri="{BB962C8B-B14F-4D97-AF65-F5344CB8AC3E}">
        <p14:creationId xmlns:p14="http://schemas.microsoft.com/office/powerpoint/2010/main" val="3758211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altLang="en-US" sz="4000" smtClean="0"/>
              <a:t>What does PARENTHECTICAL CITATION look like?</a:t>
            </a:r>
          </a:p>
        </p:txBody>
      </p:sp>
      <p:sp>
        <p:nvSpPr>
          <p:cNvPr id="8195" name="Rectangle 3"/>
          <p:cNvSpPr>
            <a:spLocks noGrp="1" noChangeArrowheads="1"/>
          </p:cNvSpPr>
          <p:nvPr>
            <p:ph type="body" idx="1"/>
          </p:nvPr>
        </p:nvSpPr>
        <p:spPr/>
        <p:txBody>
          <a:bodyPr/>
          <a:lstStyle/>
          <a:p>
            <a:pPr eaLnBrk="1" hangingPunct="1"/>
            <a:r>
              <a:rPr lang="en-US" altLang="en-US" dirty="0" smtClean="0"/>
              <a:t>The author's name may also appear in the sentence itself. In this case the page number(s) should always appear in the parentheses, not in the text of your sentence. </a:t>
            </a:r>
          </a:p>
          <a:p>
            <a:pPr lvl="1" eaLnBrk="1" hangingPunct="1"/>
            <a:r>
              <a:rPr lang="en-US" altLang="en-US" sz="3200" dirty="0" smtClean="0"/>
              <a:t>Wordsworth stated that Romantic poetry was marked by a "spontaneous overflow of powerful feelings" (263). </a:t>
            </a:r>
            <a:r>
              <a:rPr lang="en-US" altLang="en-US" sz="2400" dirty="0" smtClean="0"/>
              <a:t/>
            </a:r>
            <a:br>
              <a:rPr lang="en-US" altLang="en-US" sz="2400" dirty="0" smtClean="0"/>
            </a:br>
            <a:r>
              <a:rPr lang="en-US" altLang="en-US" sz="2400" dirty="0" smtClean="0"/>
              <a:t/>
            </a:r>
            <a:br>
              <a:rPr lang="en-US" altLang="en-US" sz="2400" dirty="0" smtClean="0"/>
            </a:br>
            <a:endParaRPr lang="en-US" altLang="en-US" sz="2400" dirty="0" smtClean="0"/>
          </a:p>
        </p:txBody>
      </p:sp>
    </p:spTree>
    <p:extLst>
      <p:ext uri="{BB962C8B-B14F-4D97-AF65-F5344CB8AC3E}">
        <p14:creationId xmlns:p14="http://schemas.microsoft.com/office/powerpoint/2010/main" val="308886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altLang="en-US" sz="4000" smtClean="0"/>
              <a:t>What does PARENTHECTICAL CITATION look like?</a:t>
            </a:r>
          </a:p>
        </p:txBody>
      </p:sp>
      <p:sp>
        <p:nvSpPr>
          <p:cNvPr id="9219" name="Rectangle 3"/>
          <p:cNvSpPr>
            <a:spLocks noGrp="1" noChangeArrowheads="1"/>
          </p:cNvSpPr>
          <p:nvPr>
            <p:ph type="body" idx="1"/>
          </p:nvPr>
        </p:nvSpPr>
        <p:spPr/>
        <p:txBody>
          <a:bodyPr/>
          <a:lstStyle/>
          <a:p>
            <a:pPr eaLnBrk="1" hangingPunct="1"/>
            <a:r>
              <a:rPr lang="en-US" altLang="en-US" sz="2800" smtClean="0"/>
              <a:t>If your Works Cited list includes more than one work by an author, the PARENTHETICAL NOTE should include part of the title: </a:t>
            </a:r>
          </a:p>
          <a:p>
            <a:pPr lvl="1" eaLnBrk="1" hangingPunct="1"/>
            <a:r>
              <a:rPr lang="en-US" altLang="en-US" sz="2400" smtClean="0"/>
              <a:t>(Higgins, </a:t>
            </a:r>
            <a:r>
              <a:rPr lang="en-US" altLang="en-US" sz="2400" i="1" smtClean="0"/>
              <a:t>Williams </a:t>
            </a:r>
            <a:r>
              <a:rPr lang="en-US" altLang="en-US" sz="2400" smtClean="0"/>
              <a:t>141)</a:t>
            </a:r>
          </a:p>
          <a:p>
            <a:pPr eaLnBrk="1" hangingPunct="1"/>
            <a:r>
              <a:rPr lang="en-US" altLang="en-US" sz="2800" smtClean="0"/>
              <a:t>If a work has more than one author, use the authors' last names as used in the citation: </a:t>
            </a:r>
          </a:p>
          <a:p>
            <a:pPr lvl="1" eaLnBrk="1" hangingPunct="1"/>
            <a:r>
              <a:rPr lang="en-US" altLang="en-US" sz="2400" smtClean="0"/>
              <a:t>(Robertson and McDaniel 53) </a:t>
            </a:r>
          </a:p>
          <a:p>
            <a:pPr lvl="1" eaLnBrk="1" hangingPunct="1"/>
            <a:r>
              <a:rPr lang="en-US" altLang="en-US" sz="2400" smtClean="0"/>
              <a:t>(Smith et al. 45)</a:t>
            </a:r>
          </a:p>
        </p:txBody>
      </p:sp>
    </p:spTree>
    <p:extLst>
      <p:ext uri="{BB962C8B-B14F-4D97-AF65-F5344CB8AC3E}">
        <p14:creationId xmlns:p14="http://schemas.microsoft.com/office/powerpoint/2010/main" val="3419193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altLang="en-US" sz="4000" smtClean="0"/>
              <a:t>What does PARENTHECTICAL CITATION look like?</a:t>
            </a:r>
          </a:p>
        </p:txBody>
      </p:sp>
      <p:sp>
        <p:nvSpPr>
          <p:cNvPr id="10243" name="Rectangle 3"/>
          <p:cNvSpPr>
            <a:spLocks noGrp="1" noChangeArrowheads="1"/>
          </p:cNvSpPr>
          <p:nvPr>
            <p:ph type="body" idx="1"/>
          </p:nvPr>
        </p:nvSpPr>
        <p:spPr/>
        <p:txBody>
          <a:bodyPr/>
          <a:lstStyle/>
          <a:p>
            <a:pPr eaLnBrk="1" hangingPunct="1"/>
            <a:r>
              <a:rPr lang="en-US" altLang="en-US" dirty="0" smtClean="0"/>
              <a:t>Notice there is no punctuation between the author or title and the page number</a:t>
            </a:r>
          </a:p>
          <a:p>
            <a:pPr lvl="1" eaLnBrk="1" hangingPunct="1"/>
            <a:r>
              <a:rPr lang="en-US" altLang="en-US" dirty="0" smtClean="0"/>
              <a:t> 	(Wordsworth 263)</a:t>
            </a:r>
          </a:p>
          <a:p>
            <a:pPr lvl="1" eaLnBrk="1" hangingPunct="1"/>
            <a:r>
              <a:rPr lang="en-US" altLang="en-US" dirty="0" smtClean="0"/>
              <a:t>(“Impact of Global Warming” 6)</a:t>
            </a:r>
          </a:p>
          <a:p>
            <a:pPr eaLnBrk="1" hangingPunct="1"/>
            <a:r>
              <a:rPr lang="en-US" altLang="en-US" dirty="0" smtClean="0"/>
              <a:t>If the information is from source with no page number, simply use the author or title as necessary</a:t>
            </a:r>
          </a:p>
        </p:txBody>
      </p:sp>
    </p:spTree>
    <p:extLst>
      <p:ext uri="{BB962C8B-B14F-4D97-AF65-F5344CB8AC3E}">
        <p14:creationId xmlns:p14="http://schemas.microsoft.com/office/powerpoint/2010/main" val="3448184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altLang="en-US" sz="4000" smtClean="0"/>
              <a:t>What does PARENTHECTICAL CITATION look like?</a:t>
            </a:r>
          </a:p>
        </p:txBody>
      </p:sp>
      <p:sp>
        <p:nvSpPr>
          <p:cNvPr id="11267" name="Rectangle 3"/>
          <p:cNvSpPr>
            <a:spLocks noGrp="1" noChangeArrowheads="1"/>
          </p:cNvSpPr>
          <p:nvPr>
            <p:ph type="body" idx="1"/>
          </p:nvPr>
        </p:nvSpPr>
        <p:spPr/>
        <p:txBody>
          <a:bodyPr/>
          <a:lstStyle/>
          <a:p>
            <a:r>
              <a:rPr lang="en-US" altLang="en-US" sz="2800" dirty="0" smtClean="0"/>
              <a:t>Any source information that you provide in-text must correspond to the source information on the Works Cited page.</a:t>
            </a:r>
          </a:p>
          <a:p>
            <a:r>
              <a:rPr lang="en-US" altLang="en-US" sz="2800" dirty="0" smtClean="0"/>
              <a:t>More specifically, whatever signal word or phrase you provide to your readers in the text, must be the </a:t>
            </a:r>
            <a:r>
              <a:rPr lang="en-US" altLang="en-US" sz="2800" b="1" dirty="0" smtClean="0"/>
              <a:t>FIRST THING</a:t>
            </a:r>
            <a:r>
              <a:rPr lang="en-US" altLang="en-US" sz="2800" dirty="0" smtClean="0"/>
              <a:t> that appears on the left-hand margin of the corresponding entry in the Works Cited List.</a:t>
            </a:r>
          </a:p>
          <a:p>
            <a:pPr eaLnBrk="1" hangingPunct="1"/>
            <a:endParaRPr lang="en-US" altLang="en-US" sz="2800" dirty="0" smtClean="0"/>
          </a:p>
        </p:txBody>
      </p:sp>
    </p:spTree>
    <p:extLst>
      <p:ext uri="{BB962C8B-B14F-4D97-AF65-F5344CB8AC3E}">
        <p14:creationId xmlns:p14="http://schemas.microsoft.com/office/powerpoint/2010/main" val="3460640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ackground_66959499">
  <a:themeElements>
    <a:clrScheme name="Office">
      <a:dk1>
        <a:sysClr val="windowText" lastClr="000000"/>
      </a:dk1>
      <a:lt1>
        <a:sysClr val="window" lastClr="FFFFFF"/>
      </a:lt1>
      <a:dk2>
        <a:srgbClr val="1F497D"/>
      </a:dk2>
      <a:lt2>
        <a:srgbClr val="EEECE1"/>
      </a:lt2>
      <a:accent1>
        <a:srgbClr val="DE5D83"/>
      </a:accent1>
      <a:accent2>
        <a:srgbClr val="66DDAA"/>
      </a:accent2>
      <a:accent3>
        <a:srgbClr val="77DD77"/>
      </a:accent3>
      <a:accent4>
        <a:srgbClr val="73C2FB"/>
      </a:accent4>
      <a:accent5>
        <a:srgbClr val="DA8A67"/>
      </a:accent5>
      <a:accent6>
        <a:srgbClr val="DA70D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background_66959499</Template>
  <TotalTime>254</TotalTime>
  <Words>1113</Words>
  <Application>Microsoft Office PowerPoint</Application>
  <PresentationFormat>On-screen Show (4:3)</PresentationFormat>
  <Paragraphs>84</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background_66959499</vt:lpstr>
      <vt:lpstr>In-Text Citations</vt:lpstr>
      <vt:lpstr>Why do I need to use PARENTHETICAL CITATION?</vt:lpstr>
      <vt:lpstr>What is PARENTHECTICAL CITATION?</vt:lpstr>
      <vt:lpstr>What does PARENTHECTICAL CITATION look like?</vt:lpstr>
      <vt:lpstr>What does PARENTHECTICAL CITATION look like?</vt:lpstr>
      <vt:lpstr>What does PARENTHECTICAL CITATION look like?</vt:lpstr>
      <vt:lpstr>What does PARENTHECTICAL CITATION look like?</vt:lpstr>
      <vt:lpstr>What does PARENTHECTICAL CITATION look like?</vt:lpstr>
      <vt:lpstr>What does PARENTHECTICAL CITATION look like?</vt:lpstr>
      <vt:lpstr>How do I use my notes and source list?</vt:lpstr>
      <vt:lpstr>How do I use my notes and source list?</vt:lpstr>
      <vt:lpstr>How do I use my notes and source list?</vt:lpstr>
      <vt:lpstr>How do I use my notes and source list?</vt:lpstr>
      <vt:lpstr>How do I use my notes and source list?</vt:lpstr>
      <vt:lpstr>How do I use my notes and source LIST?</vt:lpstr>
      <vt:lpstr>Your reader can now match the information in your paper with the proper source from your Works Cited page. </vt:lpstr>
      <vt:lpstr>Complete the Practice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In-Text Citations</dc:title>
  <dc:creator>kcorbett</dc:creator>
  <cp:lastModifiedBy>kcorbett</cp:lastModifiedBy>
  <cp:revision>14</cp:revision>
  <dcterms:created xsi:type="dcterms:W3CDTF">2016-05-27T17:59:15Z</dcterms:created>
  <dcterms:modified xsi:type="dcterms:W3CDTF">2020-03-16T17:44:30Z</dcterms:modified>
</cp:coreProperties>
</file>