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59" r:id="rId5"/>
    <p:sldId id="261" r:id="rId6"/>
    <p:sldId id="262" r:id="rId7"/>
    <p:sldId id="260" r:id="rId8"/>
    <p:sldId id="263" r:id="rId9"/>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60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7584" y="16778"/>
            <a:ext cx="8316416"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1187624" y="1600201"/>
            <a:ext cx="7499176"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4" name="Content Placeholder 2"/>
          <p:cNvSpPr>
            <a:spLocks noGrp="1"/>
          </p:cNvSpPr>
          <p:nvPr>
            <p:ph idx="10"/>
          </p:nvPr>
        </p:nvSpPr>
        <p:spPr>
          <a:xfrm>
            <a:off x="1197968" y="2276872"/>
            <a:ext cx="7499176"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3/16/2020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freeology.com/wp-content/files/5paragraphessay.pdf"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1840" y="3645024"/>
            <a:ext cx="3024336" cy="400110"/>
          </a:xfrm>
          <a:prstGeom prst="rect">
            <a:avLst/>
          </a:prstGeom>
          <a:noFill/>
        </p:spPr>
        <p:txBody>
          <a:bodyPr wrap="square">
            <a:spAutoFit/>
          </a:bodyPr>
          <a:lstStyle/>
          <a:p>
            <a:pPr algn="ctr" fontAlgn="auto">
              <a:spcBef>
                <a:spcPts val="0"/>
              </a:spcBef>
              <a:spcAft>
                <a:spcPts val="0"/>
              </a:spcAft>
              <a:defRPr/>
            </a:pPr>
            <a:r>
              <a:rPr kumimoji="0" lang="en-US" altLang="ko-KR" sz="1000" b="1" dirty="0" smtClean="0">
                <a:solidFill>
                  <a:schemeClr val="tx1">
                    <a:lumMod val="75000"/>
                    <a:lumOff val="25000"/>
                  </a:schemeClr>
                </a:solidFill>
                <a:latin typeface="Arial" pitchFamily="34" charset="0"/>
                <a:cs typeface="Arial" pitchFamily="34" charset="0"/>
              </a:rPr>
              <a:t>English 9</a:t>
            </a:r>
          </a:p>
          <a:p>
            <a:pPr algn="ctr" fontAlgn="auto">
              <a:spcBef>
                <a:spcPts val="0"/>
              </a:spcBef>
              <a:spcAft>
                <a:spcPts val="0"/>
              </a:spcAft>
              <a:defRPr/>
            </a:pPr>
            <a:r>
              <a:rPr lang="en-US" altLang="ko-KR" sz="1000" b="1" dirty="0" smtClean="0">
                <a:solidFill>
                  <a:schemeClr val="tx1">
                    <a:lumMod val="75000"/>
                    <a:lumOff val="25000"/>
                  </a:schemeClr>
                </a:solidFill>
                <a:latin typeface="Arial" pitchFamily="34" charset="0"/>
                <a:cs typeface="Arial" pitchFamily="34" charset="0"/>
              </a:rPr>
              <a:t>Writing About Literature</a:t>
            </a:r>
            <a:endParaRPr kumimoji="0" lang="en-US" altLang="ko-KR" sz="1000" b="1" dirty="0">
              <a:solidFill>
                <a:schemeClr val="tx1">
                  <a:lumMod val="75000"/>
                  <a:lumOff val="25000"/>
                </a:schemeClr>
              </a:solidFill>
              <a:latin typeface="Arial" pitchFamily="34" charset="0"/>
              <a:cs typeface="Arial" pitchFamily="34" charset="0"/>
            </a:endParaRPr>
          </a:p>
        </p:txBody>
      </p:sp>
      <p:sp>
        <p:nvSpPr>
          <p:cNvPr id="5" name="TextBox 1"/>
          <p:cNvSpPr txBox="1">
            <a:spLocks noChangeArrowheads="1"/>
          </p:cNvSpPr>
          <p:nvPr/>
        </p:nvSpPr>
        <p:spPr bwMode="auto">
          <a:xfrm>
            <a:off x="3131840" y="2841645"/>
            <a:ext cx="3024336" cy="830997"/>
          </a:xfrm>
          <a:prstGeom prst="rect">
            <a:avLst/>
          </a:prstGeom>
          <a:noFill/>
          <a:ln w="9525">
            <a:noFill/>
            <a:miter lim="800000"/>
            <a:headEnd/>
            <a:tailEnd/>
          </a:ln>
        </p:spPr>
        <p:txBody>
          <a:bodyPr wrap="square">
            <a:spAutoFit/>
          </a:bodyPr>
          <a:lstStyle/>
          <a:p>
            <a:pPr algn="ctr"/>
            <a:r>
              <a:rPr lang="en-US" altLang="ko-KR" sz="2400" b="1" dirty="0" smtClean="0">
                <a:solidFill>
                  <a:schemeClr val="tx1">
                    <a:lumMod val="75000"/>
                    <a:lumOff val="25000"/>
                  </a:schemeClr>
                </a:solidFill>
                <a:latin typeface="Arial" pitchFamily="34" charset="0"/>
                <a:ea typeface="맑은 고딕" pitchFamily="50" charset="-127"/>
                <a:cs typeface="Arial" pitchFamily="34" charset="0"/>
              </a:rPr>
              <a:t>Lesson 1 Week of March 16</a:t>
            </a:r>
            <a:endParaRPr lang="en-US" altLang="ko-KR" sz="2400" b="1" dirty="0" smtClean="0">
              <a:solidFill>
                <a:schemeClr val="tx1">
                  <a:lumMod val="75000"/>
                  <a:lumOff val="25000"/>
                </a:schemeClr>
              </a:solidFill>
              <a:latin typeface="Arial" pitchFamily="34" charset="0"/>
              <a:ea typeface="맑은 고딕" pitchFamily="50" charset="-127"/>
              <a:cs typeface="Arial" pitchFamily="34" charset="0"/>
            </a:endParaRPr>
          </a:p>
        </p:txBody>
      </p:sp>
      <p:sp>
        <p:nvSpPr>
          <p:cNvPr id="7" name="TextBox 6">
            <a:hlinkClick r:id="rId2"/>
          </p:cNvPr>
          <p:cNvSpPr txBox="1"/>
          <p:nvPr/>
        </p:nvSpPr>
        <p:spPr>
          <a:xfrm>
            <a:off x="0" y="6597932"/>
            <a:ext cx="9144000" cy="215444"/>
          </a:xfrm>
          <a:prstGeom prst="rect">
            <a:avLst/>
          </a:prstGeom>
          <a:noFill/>
        </p:spPr>
        <p:txBody>
          <a:bodyPr wrap="square" rtlCol="0">
            <a:spAutoFit/>
          </a:bodyPr>
          <a:lstStyle/>
          <a:p>
            <a:pPr algn="ctr"/>
            <a:r>
              <a:rPr lang="en-US" altLang="ko-KR" sz="800" dirty="0" smtClean="0">
                <a:solidFill>
                  <a:schemeClr val="tx1">
                    <a:lumMod val="75000"/>
                    <a:lumOff val="25000"/>
                  </a:schemeClr>
                </a:solidFill>
                <a:latin typeface="Arial" pitchFamily="34" charset="0"/>
                <a:cs typeface="Arial" pitchFamily="34" charset="0"/>
              </a:rPr>
              <a:t>ALLPPT.com _ Free PowerPoint Templates, Diagrams and Charts</a:t>
            </a:r>
            <a:endParaRPr lang="ko-KR" altLang="en-US" sz="8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1941221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smtClean="0"/>
              <a:t> </a:t>
            </a:r>
            <a:r>
              <a:rPr lang="en-US" altLang="ko-KR" dirty="0" smtClean="0"/>
              <a:t>Welcome</a:t>
            </a:r>
            <a:endParaRPr lang="ko-KR" altLang="en-US" dirty="0"/>
          </a:p>
        </p:txBody>
      </p:sp>
      <p:sp>
        <p:nvSpPr>
          <p:cNvPr id="7" name="Content Placeholder 6"/>
          <p:cNvSpPr>
            <a:spLocks noGrp="1"/>
          </p:cNvSpPr>
          <p:nvPr>
            <p:ph idx="10"/>
          </p:nvPr>
        </p:nvSpPr>
        <p:spPr>
          <a:xfrm>
            <a:off x="1197968" y="1196752"/>
            <a:ext cx="7499176" cy="4680520"/>
          </a:xfrm>
        </p:spPr>
        <p:txBody>
          <a:bodyPr/>
          <a:lstStyle/>
          <a:p>
            <a:pPr marL="342900" indent="-342900">
              <a:buFont typeface="Arial" panose="020B0604020202020204" pitchFamily="34" charset="0"/>
              <a:buChar char="•"/>
            </a:pPr>
            <a:r>
              <a:rPr lang="en-US" altLang="ko-KR" sz="2400" dirty="0" smtClean="0">
                <a:latin typeface="Arial" pitchFamily="34" charset="0"/>
                <a:cs typeface="Arial" pitchFamily="34" charset="0"/>
              </a:rPr>
              <a:t>To your first online lesson with Mrs. Corbett.</a:t>
            </a:r>
          </a:p>
          <a:p>
            <a:pPr marL="342900" indent="-342900">
              <a:buFont typeface="Arial" panose="020B0604020202020204" pitchFamily="34" charset="0"/>
              <a:buChar char="•"/>
            </a:pPr>
            <a:r>
              <a:rPr lang="en-US" altLang="ko-KR" sz="2400" dirty="0" smtClean="0">
                <a:latin typeface="Arial" pitchFamily="34" charset="0"/>
                <a:cs typeface="Arial" pitchFamily="34" charset="0"/>
              </a:rPr>
              <a:t>Expect 2-3 Lessons per week as we continue our learning for Writing About Literature.</a:t>
            </a:r>
          </a:p>
          <a:p>
            <a:endParaRPr lang="en-US" altLang="ko-KR" sz="2400" dirty="0" smtClean="0">
              <a:latin typeface="Arial" pitchFamily="34" charset="0"/>
              <a:cs typeface="Arial" pitchFamily="34" charset="0"/>
            </a:endParaRPr>
          </a:p>
          <a:p>
            <a:pPr marL="342900" indent="-342900">
              <a:buFont typeface="Arial" panose="020B0604020202020204" pitchFamily="34" charset="0"/>
              <a:buChar char="•"/>
            </a:pPr>
            <a:r>
              <a:rPr lang="en-US" altLang="ko-KR" sz="2400" dirty="0" smtClean="0">
                <a:latin typeface="Arial" pitchFamily="34" charset="0"/>
                <a:cs typeface="Arial" pitchFamily="34" charset="0"/>
              </a:rPr>
              <a:t>In this Lesson you will continue your prewriting for your upcoming literary essay.</a:t>
            </a:r>
          </a:p>
          <a:p>
            <a:pPr marL="342900" indent="-342900">
              <a:buFont typeface="Arial" panose="020B0604020202020204" pitchFamily="34" charset="0"/>
              <a:buChar char="•"/>
            </a:pPr>
            <a:r>
              <a:rPr lang="en-US" altLang="ko-KR" sz="2400" dirty="0" smtClean="0">
                <a:latin typeface="Arial" pitchFamily="34" charset="0"/>
                <a:cs typeface="Arial" pitchFamily="34" charset="0"/>
              </a:rPr>
              <a:t>You likely have already done a lot of the work to get going.</a:t>
            </a:r>
          </a:p>
          <a:p>
            <a:pPr marL="342900" indent="-342900">
              <a:buFont typeface="Arial" panose="020B0604020202020204" pitchFamily="34" charset="0"/>
              <a:buChar char="•"/>
            </a:pPr>
            <a:r>
              <a:rPr lang="en-US" altLang="ko-KR" sz="2400" dirty="0" smtClean="0">
                <a:latin typeface="Arial" pitchFamily="34" charset="0"/>
                <a:cs typeface="Arial" pitchFamily="34" charset="0"/>
              </a:rPr>
              <a:t>If Mrs. Corbett still has some work to hand back to you, she will be scanning those in and either emailing them to you or dropping them in your Google Drive folder for her class. </a:t>
            </a:r>
            <a:endParaRPr lang="ko-KR" altLang="en-US" sz="2400" dirty="0">
              <a:latin typeface="Arial" pitchFamily="34" charset="0"/>
              <a:cs typeface="Arial" pitchFamily="34" charset="0"/>
            </a:endParaRPr>
          </a:p>
        </p:txBody>
      </p:sp>
    </p:spTree>
    <p:extLst>
      <p:ext uri="{BB962C8B-B14F-4D97-AF65-F5344CB8AC3E}">
        <p14:creationId xmlns:p14="http://schemas.microsoft.com/office/powerpoint/2010/main" val="89176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smtClean="0"/>
              <a:t> </a:t>
            </a:r>
            <a:r>
              <a:rPr lang="en-US" altLang="ko-KR" dirty="0" smtClean="0"/>
              <a:t>Prewriting for your Essay</a:t>
            </a:r>
            <a:endParaRPr lang="ko-KR" altLang="en-US" dirty="0"/>
          </a:p>
        </p:txBody>
      </p:sp>
      <p:sp>
        <p:nvSpPr>
          <p:cNvPr id="13" name="Content Placeholder 12"/>
          <p:cNvSpPr>
            <a:spLocks noGrp="1"/>
          </p:cNvSpPr>
          <p:nvPr>
            <p:ph idx="10"/>
          </p:nvPr>
        </p:nvSpPr>
        <p:spPr>
          <a:xfrm>
            <a:off x="2134072" y="1196752"/>
            <a:ext cx="6563072" cy="4795937"/>
          </a:xfrm>
        </p:spPr>
        <p:txBody>
          <a:bodyPr/>
          <a:lstStyle/>
          <a:p>
            <a:pPr marL="285750" indent="-285750">
              <a:buFont typeface="Arial" panose="020B0604020202020204" pitchFamily="34" charset="0"/>
              <a:buChar char="•"/>
            </a:pPr>
            <a:r>
              <a:rPr lang="en-US" altLang="ko-KR" sz="2400" dirty="0" smtClean="0">
                <a:latin typeface="Arial" pitchFamily="34" charset="0"/>
                <a:cs typeface="Arial" pitchFamily="34" charset="0"/>
              </a:rPr>
              <a:t>Using your previous work in class</a:t>
            </a:r>
          </a:p>
          <a:p>
            <a:pPr marL="1028700" lvl="1">
              <a:buFont typeface="Arial" panose="020B0604020202020204" pitchFamily="34" charset="0"/>
              <a:buChar char="•"/>
            </a:pPr>
            <a:r>
              <a:rPr lang="en-US" altLang="ko-KR" sz="2000" dirty="0" smtClean="0">
                <a:latin typeface="Arial" pitchFamily="34" charset="0"/>
                <a:cs typeface="Arial" pitchFamily="34" charset="0"/>
              </a:rPr>
              <a:t>Common ideas between texts</a:t>
            </a:r>
          </a:p>
          <a:p>
            <a:pPr marL="1028700" lvl="1">
              <a:buFont typeface="Arial" panose="020B0604020202020204" pitchFamily="34" charset="0"/>
              <a:buChar char="•"/>
            </a:pPr>
            <a:r>
              <a:rPr lang="en-US" altLang="ko-KR" sz="2000" dirty="0" smtClean="0">
                <a:latin typeface="Arial" pitchFamily="34" charset="0"/>
                <a:cs typeface="Arial" pitchFamily="34" charset="0"/>
              </a:rPr>
              <a:t>Finding common themes</a:t>
            </a:r>
          </a:p>
          <a:p>
            <a:pPr marL="1028700" lvl="1">
              <a:buFont typeface="Arial" panose="020B0604020202020204" pitchFamily="34" charset="0"/>
              <a:buChar char="•"/>
            </a:pPr>
            <a:r>
              <a:rPr lang="en-US" altLang="ko-KR" sz="2000" dirty="0" smtClean="0">
                <a:latin typeface="Arial" pitchFamily="34" charset="0"/>
                <a:cs typeface="Arial" pitchFamily="34" charset="0"/>
              </a:rPr>
              <a:t>Triple Venn Diagram</a:t>
            </a:r>
          </a:p>
          <a:p>
            <a:pPr marL="285750" indent="-285750">
              <a:buFont typeface="Arial" panose="020B0604020202020204" pitchFamily="34" charset="0"/>
              <a:buChar char="•"/>
            </a:pPr>
            <a:r>
              <a:rPr lang="en-US" altLang="ko-KR" sz="2400" dirty="0" smtClean="0">
                <a:latin typeface="Arial" pitchFamily="34" charset="0"/>
                <a:cs typeface="Arial" pitchFamily="34" charset="0"/>
              </a:rPr>
              <a:t>You will complete some additional prewriting activities before beginning to draft your essay. </a:t>
            </a:r>
          </a:p>
          <a:p>
            <a:pPr marL="285750" indent="-285750">
              <a:buFont typeface="Arial" panose="020B0604020202020204" pitchFamily="34" charset="0"/>
              <a:buChar char="•"/>
            </a:pPr>
            <a:r>
              <a:rPr lang="en-US" altLang="ko-KR" sz="2400" dirty="0" smtClean="0">
                <a:latin typeface="Arial" pitchFamily="34" charset="0"/>
                <a:cs typeface="Arial" pitchFamily="34" charset="0"/>
              </a:rPr>
              <a:t>Copy or download the 5-paragraph essay outline. The link is below, and it can also be found on th</a:t>
            </a:r>
            <a:r>
              <a:rPr lang="en-US" altLang="ko-KR" sz="2400" dirty="0" smtClean="0">
                <a:latin typeface="Arial" pitchFamily="34" charset="0"/>
                <a:cs typeface="Arial" pitchFamily="34" charset="0"/>
              </a:rPr>
              <a:t>e handouts page of the class website.</a:t>
            </a:r>
          </a:p>
          <a:p>
            <a:pPr marL="285750" indent="-285750">
              <a:buFont typeface="Arial" panose="020B0604020202020204" pitchFamily="34" charset="0"/>
              <a:buChar char="•"/>
            </a:pPr>
            <a:r>
              <a:rPr lang="en-US" sz="2400" dirty="0">
                <a:hlinkClick r:id="rId2"/>
              </a:rPr>
              <a:t>https://freeology.com/wp-content/files/5paragraphessay.pdf</a:t>
            </a:r>
            <a:endParaRPr lang="ko-KR" altLang="en-US" sz="2400" dirty="0">
              <a:latin typeface="Arial" pitchFamily="34" charset="0"/>
              <a:cs typeface="Arial" pitchFamily="34" charset="0"/>
            </a:endParaRPr>
          </a:p>
        </p:txBody>
      </p:sp>
    </p:spTree>
    <p:extLst>
      <p:ext uri="{BB962C8B-B14F-4D97-AF65-F5344CB8AC3E}">
        <p14:creationId xmlns:p14="http://schemas.microsoft.com/office/powerpoint/2010/main" val="3659674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Structure</a:t>
            </a:r>
            <a:endParaRPr lang="en-US" dirty="0"/>
          </a:p>
        </p:txBody>
      </p:sp>
      <p:sp>
        <p:nvSpPr>
          <p:cNvPr id="4" name="Content Placeholder 3"/>
          <p:cNvSpPr>
            <a:spLocks noGrp="1"/>
          </p:cNvSpPr>
          <p:nvPr>
            <p:ph idx="10"/>
          </p:nvPr>
        </p:nvSpPr>
        <p:spPr>
          <a:xfrm>
            <a:off x="2134072" y="980728"/>
            <a:ext cx="6563072" cy="4795937"/>
          </a:xfrm>
        </p:spPr>
        <p:txBody>
          <a:bodyPr/>
          <a:lstStyle/>
          <a:p>
            <a:pPr marL="285750" indent="-285750">
              <a:buFont typeface="Arial" panose="020B0604020202020204" pitchFamily="34" charset="0"/>
              <a:buChar char="•"/>
            </a:pPr>
            <a:r>
              <a:rPr lang="en-US" sz="2400" dirty="0" smtClean="0"/>
              <a:t>Your essay is going to focus on how the </a:t>
            </a:r>
            <a:r>
              <a:rPr lang="en-US" sz="2400" b="1" dirty="0" smtClean="0"/>
              <a:t>THEME </a:t>
            </a:r>
            <a:r>
              <a:rPr lang="en-US" sz="2400" dirty="0" smtClean="0"/>
              <a:t>you chose for your 3 column     chart is portrayed through the three        different texts.</a:t>
            </a:r>
          </a:p>
          <a:p>
            <a:pPr marL="285750" indent="-285750">
              <a:buFont typeface="Arial" panose="020B0604020202020204" pitchFamily="34" charset="0"/>
              <a:buChar char="•"/>
            </a:pPr>
            <a:r>
              <a:rPr lang="en-US" sz="2400" dirty="0" smtClean="0"/>
              <a:t>The five paragraphs will go as follows.</a:t>
            </a:r>
          </a:p>
          <a:p>
            <a:pPr marL="457200" indent="-457200">
              <a:buFont typeface="+mj-lt"/>
              <a:buAutoNum type="arabicPeriod"/>
            </a:pPr>
            <a:r>
              <a:rPr lang="en-US" sz="2400" dirty="0" smtClean="0"/>
              <a:t>Introduction</a:t>
            </a:r>
          </a:p>
          <a:p>
            <a:pPr marL="457200" indent="-457200">
              <a:buFont typeface="+mj-lt"/>
              <a:buAutoNum type="arabicPeriod"/>
            </a:pPr>
            <a:r>
              <a:rPr lang="en-US" sz="2400" dirty="0" smtClean="0"/>
              <a:t>Body Paragraph #1: How one of the     texts portrayed the theme.</a:t>
            </a:r>
          </a:p>
          <a:p>
            <a:pPr marL="457200" indent="-457200">
              <a:buFont typeface="+mj-lt"/>
              <a:buAutoNum type="arabicPeriod"/>
            </a:pPr>
            <a:r>
              <a:rPr lang="en-US" sz="2400" dirty="0" smtClean="0"/>
              <a:t>Body Paragraph #2: How the second    text portrayed the theme.</a:t>
            </a:r>
          </a:p>
          <a:p>
            <a:pPr marL="457200" indent="-457200">
              <a:buFont typeface="+mj-lt"/>
              <a:buAutoNum type="arabicPeriod"/>
            </a:pPr>
            <a:r>
              <a:rPr lang="en-US" sz="2400" dirty="0" smtClean="0"/>
              <a:t>Body Paragraph #3: How the third text portrayed the theme.</a:t>
            </a:r>
          </a:p>
          <a:p>
            <a:pPr marL="457200" indent="-457200">
              <a:buFont typeface="+mj-lt"/>
              <a:buAutoNum type="arabicPeriod"/>
            </a:pPr>
            <a:r>
              <a:rPr lang="en-US" sz="2400" dirty="0" smtClean="0"/>
              <a:t>Conclusion</a:t>
            </a:r>
            <a:endParaRPr lang="en-US" sz="2400" dirty="0"/>
          </a:p>
        </p:txBody>
      </p:sp>
    </p:spTree>
    <p:extLst>
      <p:ext uri="{BB962C8B-B14F-4D97-AF65-F5344CB8AC3E}">
        <p14:creationId xmlns:p14="http://schemas.microsoft.com/office/powerpoint/2010/main" val="1575524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Decisions to Make</a:t>
            </a:r>
            <a:endParaRPr lang="en-US" dirty="0"/>
          </a:p>
        </p:txBody>
      </p:sp>
      <p:sp>
        <p:nvSpPr>
          <p:cNvPr id="4" name="Content Placeholder 3"/>
          <p:cNvSpPr>
            <a:spLocks noGrp="1"/>
          </p:cNvSpPr>
          <p:nvPr>
            <p:ph idx="10"/>
          </p:nvPr>
        </p:nvSpPr>
        <p:spPr>
          <a:xfrm>
            <a:off x="2134072" y="1196752"/>
            <a:ext cx="6563072" cy="4795937"/>
          </a:xfrm>
        </p:spPr>
        <p:txBody>
          <a:bodyPr/>
          <a:lstStyle/>
          <a:p>
            <a:pPr marL="285750" indent="-285750">
              <a:buFont typeface="Arial" panose="020B0604020202020204" pitchFamily="34" charset="0"/>
              <a:buChar char="•"/>
            </a:pPr>
            <a:r>
              <a:rPr lang="en-US" sz="2400" dirty="0" smtClean="0"/>
              <a:t>You will need to decide which of the texts did the best job and portraying the theme, which one tells the best story of the theme.</a:t>
            </a:r>
          </a:p>
          <a:p>
            <a:pPr marL="285750" indent="-285750">
              <a:buFont typeface="Arial" panose="020B0604020202020204" pitchFamily="34" charset="0"/>
              <a:buChar char="•"/>
            </a:pPr>
            <a:r>
              <a:rPr lang="en-US" sz="2400" dirty="0" smtClean="0"/>
              <a:t>That is the text you will present last in    your outline and essay. (Body Paragraph #3)</a:t>
            </a:r>
          </a:p>
          <a:p>
            <a:pPr marL="285750" indent="-285750">
              <a:buFont typeface="Arial" panose="020B0604020202020204" pitchFamily="34" charset="0"/>
              <a:buChar char="•"/>
            </a:pPr>
            <a:r>
              <a:rPr lang="en-US" sz="2400" dirty="0" smtClean="0"/>
              <a:t>The one that did the weakest job with    your chosen theme will be presented       first. (Body Paragraph #1)</a:t>
            </a:r>
          </a:p>
          <a:p>
            <a:pPr marL="285750" indent="-285750">
              <a:buFont typeface="Arial" panose="020B0604020202020204" pitchFamily="34" charset="0"/>
              <a:buChar char="•"/>
            </a:pPr>
            <a:r>
              <a:rPr lang="en-US" sz="2400" dirty="0" smtClean="0"/>
              <a:t>The third text will be your second body paragraph.</a:t>
            </a:r>
          </a:p>
        </p:txBody>
      </p:sp>
    </p:spTree>
    <p:extLst>
      <p:ext uri="{BB962C8B-B14F-4D97-AF65-F5344CB8AC3E}">
        <p14:creationId xmlns:p14="http://schemas.microsoft.com/office/powerpoint/2010/main" val="2700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Only complete Body Paragraphs for Now</a:t>
            </a:r>
            <a:endParaRPr lang="en-US" sz="3200" dirty="0"/>
          </a:p>
        </p:txBody>
      </p:sp>
      <p:pic>
        <p:nvPicPr>
          <p:cNvPr id="8" name="Picture 7"/>
          <p:cNvPicPr>
            <a:picLocks noChangeAspect="1"/>
          </p:cNvPicPr>
          <p:nvPr/>
        </p:nvPicPr>
        <p:blipFill rotWithShape="1">
          <a:blip r:embed="rId2"/>
          <a:srcRect l="25588" t="22094" r="57087" b="13507"/>
          <a:stretch/>
        </p:blipFill>
        <p:spPr>
          <a:xfrm>
            <a:off x="4716016" y="2068830"/>
            <a:ext cx="3312368" cy="4516865"/>
          </a:xfrm>
          <a:prstGeom prst="rect">
            <a:avLst/>
          </a:prstGeom>
        </p:spPr>
      </p:pic>
      <p:pic>
        <p:nvPicPr>
          <p:cNvPr id="9" name="Picture 8"/>
          <p:cNvPicPr>
            <a:picLocks noChangeAspect="1"/>
          </p:cNvPicPr>
          <p:nvPr/>
        </p:nvPicPr>
        <p:blipFill rotWithShape="1">
          <a:blip r:embed="rId3"/>
          <a:srcRect l="25588" t="22094" r="57087" b="13507"/>
          <a:stretch/>
        </p:blipFill>
        <p:spPr>
          <a:xfrm>
            <a:off x="860758" y="2276872"/>
            <a:ext cx="3256344" cy="4440469"/>
          </a:xfrm>
          <a:prstGeom prst="rect">
            <a:avLst/>
          </a:prstGeom>
        </p:spPr>
      </p:pic>
      <p:sp>
        <p:nvSpPr>
          <p:cNvPr id="7" name="Content Placeholder 6"/>
          <p:cNvSpPr>
            <a:spLocks noGrp="1"/>
          </p:cNvSpPr>
          <p:nvPr>
            <p:ph idx="10"/>
          </p:nvPr>
        </p:nvSpPr>
        <p:spPr>
          <a:xfrm>
            <a:off x="673224" y="986262"/>
            <a:ext cx="8085584" cy="974556"/>
          </a:xfrm>
        </p:spPr>
        <p:txBody>
          <a:bodyPr/>
          <a:lstStyle/>
          <a:p>
            <a:pPr marL="342900" indent="-342900">
              <a:buFont typeface="Arial" panose="020B0604020202020204" pitchFamily="34" charset="0"/>
              <a:buChar char="•"/>
            </a:pPr>
            <a:r>
              <a:rPr lang="en-US" sz="2000" dirty="0" smtClean="0"/>
              <a:t>We will work on Introduction, Conclusion, and Thesis in the   next lesson.</a:t>
            </a:r>
          </a:p>
          <a:p>
            <a:pPr marL="342900" indent="-342900">
              <a:buFont typeface="Arial" panose="020B0604020202020204" pitchFamily="34" charset="0"/>
              <a:buChar char="•"/>
            </a:pPr>
            <a:r>
              <a:rPr lang="en-US" sz="2000" dirty="0" smtClean="0"/>
              <a:t>Transfer information from your Three Column Chart to the     appropriate boxes on the Essay Outline.</a:t>
            </a:r>
            <a:endParaRPr lang="en-US" sz="2000" dirty="0"/>
          </a:p>
        </p:txBody>
      </p:sp>
      <p:cxnSp>
        <p:nvCxnSpPr>
          <p:cNvPr id="11" name="Straight Arrow Connector 10"/>
          <p:cNvCxnSpPr/>
          <p:nvPr/>
        </p:nvCxnSpPr>
        <p:spPr>
          <a:xfrm>
            <a:off x="3275856" y="3861048"/>
            <a:ext cx="2088232" cy="5040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488930" y="4653136"/>
            <a:ext cx="4819374" cy="5700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619672" y="4473116"/>
            <a:ext cx="4752528" cy="2399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017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a:t>
            </a:r>
            <a:endParaRPr lang="en-US" dirty="0"/>
          </a:p>
        </p:txBody>
      </p:sp>
      <p:sp>
        <p:nvSpPr>
          <p:cNvPr id="4" name="Content Placeholder 3"/>
          <p:cNvSpPr>
            <a:spLocks noGrp="1"/>
          </p:cNvSpPr>
          <p:nvPr>
            <p:ph idx="10"/>
          </p:nvPr>
        </p:nvSpPr>
        <p:spPr>
          <a:xfrm>
            <a:off x="827584" y="1268760"/>
            <a:ext cx="7869560" cy="4608512"/>
          </a:xfrm>
        </p:spPr>
        <p:txBody>
          <a:bodyPr/>
          <a:lstStyle/>
          <a:p>
            <a:r>
              <a:rPr lang="en-US" sz="2400" dirty="0" smtClean="0"/>
              <a:t>If you are not able to download the handout,           recreate on a piece of paper. </a:t>
            </a:r>
          </a:p>
          <a:p>
            <a:r>
              <a:rPr lang="en-US" sz="2400" dirty="0" smtClean="0"/>
              <a:t>Scanned, emailed, photographed, etc. work will all   be accepted as well as work you upload to your     English 9 Google folder.</a:t>
            </a:r>
          </a:p>
          <a:p>
            <a:endParaRPr lang="en-US" sz="2400" dirty="0"/>
          </a:p>
          <a:p>
            <a:r>
              <a:rPr lang="en-US" sz="2400" dirty="0" smtClean="0"/>
              <a:t>Look for remind messages from Mrs. Corbett as well as check the class website for additional lessons.</a:t>
            </a:r>
          </a:p>
          <a:p>
            <a:endParaRPr lang="en-US" sz="2400" dirty="0"/>
          </a:p>
          <a:p>
            <a:r>
              <a:rPr lang="en-US" sz="2400" dirty="0" smtClean="0"/>
              <a:t>Mrs. Corbett misses you.</a:t>
            </a:r>
          </a:p>
        </p:txBody>
      </p:sp>
    </p:spTree>
    <p:extLst>
      <p:ext uri="{BB962C8B-B14F-4D97-AF65-F5344CB8AC3E}">
        <p14:creationId xmlns:p14="http://schemas.microsoft.com/office/powerpoint/2010/main" val="3834846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445</Words>
  <Application>Microsoft Office PowerPoint</Application>
  <PresentationFormat>On-screen Show (4:3)</PresentationFormat>
  <Paragraphs>42</Paragraphs>
  <Slides>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맑은 고딕</vt:lpstr>
      <vt:lpstr>Arial</vt:lpstr>
      <vt:lpstr>Calibri</vt:lpstr>
      <vt:lpstr>Office Theme</vt:lpstr>
      <vt:lpstr>Custom Design</vt:lpstr>
      <vt:lpstr>PowerPoint Presentation</vt:lpstr>
      <vt:lpstr> Welcome</vt:lpstr>
      <vt:lpstr> Prewriting for your Essay</vt:lpstr>
      <vt:lpstr>Essay Structure</vt:lpstr>
      <vt:lpstr>Decisions to Make</vt:lpstr>
      <vt:lpstr>Only complete Body Paragraphs for Now</vt:lpstr>
      <vt:lpstr>Closure</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kcorbett</cp:lastModifiedBy>
  <cp:revision>30</cp:revision>
  <dcterms:created xsi:type="dcterms:W3CDTF">2014-04-01T16:35:38Z</dcterms:created>
  <dcterms:modified xsi:type="dcterms:W3CDTF">2020-03-16T17:03:42Z</dcterms:modified>
</cp:coreProperties>
</file>